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4"/>
  </p:sldMasterIdLst>
  <p:notesMasterIdLst>
    <p:notesMasterId r:id="rId28"/>
  </p:notesMasterIdLst>
  <p:handoutMasterIdLst>
    <p:handoutMasterId r:id="rId29"/>
  </p:handoutMasterIdLst>
  <p:sldIdLst>
    <p:sldId id="256" r:id="rId5"/>
    <p:sldId id="297" r:id="rId6"/>
    <p:sldId id="302" r:id="rId7"/>
    <p:sldId id="298" r:id="rId8"/>
    <p:sldId id="296" r:id="rId9"/>
    <p:sldId id="295" r:id="rId10"/>
    <p:sldId id="317" r:id="rId11"/>
    <p:sldId id="316" r:id="rId12"/>
    <p:sldId id="319" r:id="rId13"/>
    <p:sldId id="320" r:id="rId14"/>
    <p:sldId id="260" r:id="rId15"/>
    <p:sldId id="321" r:id="rId16"/>
    <p:sldId id="264" r:id="rId17"/>
    <p:sldId id="300" r:id="rId18"/>
    <p:sldId id="270" r:id="rId19"/>
    <p:sldId id="261" r:id="rId20"/>
    <p:sldId id="262" r:id="rId21"/>
    <p:sldId id="272" r:id="rId22"/>
    <p:sldId id="294" r:id="rId23"/>
    <p:sldId id="292" r:id="rId24"/>
    <p:sldId id="293" r:id="rId25"/>
    <p:sldId id="267" r:id="rId26"/>
    <p:sldId id="269" r:id="rId27"/>
  </p:sldIdLst>
  <p:sldSz cx="9144000" cy="6858000" type="screen4x3"/>
  <p:notesSz cx="6669088" cy="9926638"/>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033E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157" autoAdjust="0"/>
    <p:restoredTop sz="93666"/>
  </p:normalViewPr>
  <p:slideViewPr>
    <p:cSldViewPr>
      <p:cViewPr varScale="1">
        <p:scale>
          <a:sx n="114" d="100"/>
          <a:sy n="114" d="100"/>
        </p:scale>
        <p:origin x="1380"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 Id="rId8"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1" y="0"/>
            <a:ext cx="2889938" cy="496332"/>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777608" y="0"/>
            <a:ext cx="2889938" cy="496332"/>
          </a:xfrm>
          <a:prstGeom prst="rect">
            <a:avLst/>
          </a:prstGeom>
        </p:spPr>
        <p:txBody>
          <a:bodyPr vert="horz" lIns="91440" tIns="45720" rIns="91440" bIns="45720" rtlCol="0"/>
          <a:lstStyle>
            <a:lvl1pPr algn="r">
              <a:defRPr sz="1200"/>
            </a:lvl1pPr>
          </a:lstStyle>
          <a:p>
            <a:fld id="{9DC4D0BC-1D33-4ED5-B2F7-5457A159B3B5}" type="datetimeFigureOut">
              <a:rPr lang="fr-FR" smtClean="0"/>
              <a:pPr/>
              <a:t>24/03/2025</a:t>
            </a:fld>
            <a:endParaRPr lang="fr-FR"/>
          </a:p>
        </p:txBody>
      </p:sp>
      <p:sp>
        <p:nvSpPr>
          <p:cNvPr id="4" name="Espace réservé du pied de page 3"/>
          <p:cNvSpPr>
            <a:spLocks noGrp="1"/>
          </p:cNvSpPr>
          <p:nvPr>
            <p:ph type="ftr" sz="quarter" idx="2"/>
          </p:nvPr>
        </p:nvSpPr>
        <p:spPr>
          <a:xfrm>
            <a:off x="1" y="9428583"/>
            <a:ext cx="2889938" cy="496332"/>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777608" y="9428583"/>
            <a:ext cx="2889938" cy="496332"/>
          </a:xfrm>
          <a:prstGeom prst="rect">
            <a:avLst/>
          </a:prstGeom>
        </p:spPr>
        <p:txBody>
          <a:bodyPr vert="horz" lIns="91440" tIns="45720" rIns="91440" bIns="45720" rtlCol="0" anchor="b"/>
          <a:lstStyle>
            <a:lvl1pPr algn="r">
              <a:defRPr sz="1200"/>
            </a:lvl1pPr>
          </a:lstStyle>
          <a:p>
            <a:fld id="{536CFDC7-C73F-418B-81A0-8EA28DD454D6}" type="slidenum">
              <a:rPr lang="fr-FR" smtClean="0"/>
              <a:pPr/>
              <a:t>‹N°›</a:t>
            </a:fld>
            <a:endParaRPr lang="fr-FR"/>
          </a:p>
        </p:txBody>
      </p:sp>
    </p:spTree>
    <p:extLst>
      <p:ext uri="{BB962C8B-B14F-4D97-AF65-F5344CB8AC3E}">
        <p14:creationId xmlns:p14="http://schemas.microsoft.com/office/powerpoint/2010/main" val="14027328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2"/>
            <a:ext cx="2890665" cy="496889"/>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776867" y="2"/>
            <a:ext cx="2890665" cy="496889"/>
          </a:xfrm>
          <a:prstGeom prst="rect">
            <a:avLst/>
          </a:prstGeom>
        </p:spPr>
        <p:txBody>
          <a:bodyPr vert="horz" lIns="91440" tIns="45720" rIns="91440" bIns="45720" rtlCol="0"/>
          <a:lstStyle>
            <a:lvl1pPr algn="r">
              <a:defRPr sz="1200"/>
            </a:lvl1pPr>
          </a:lstStyle>
          <a:p>
            <a:fld id="{20570610-F1BD-4CFB-8823-BE82BCD5E998}" type="datetimeFigureOut">
              <a:rPr lang="fr-FR" smtClean="0"/>
              <a:t>24/03/2025</a:t>
            </a:fld>
            <a:endParaRPr lang="fr-FR"/>
          </a:p>
        </p:txBody>
      </p:sp>
      <p:sp>
        <p:nvSpPr>
          <p:cNvPr id="4" name="Espace réservé de l'image des diapositives 3"/>
          <p:cNvSpPr>
            <a:spLocks noGrp="1" noRot="1" noChangeAspect="1"/>
          </p:cNvSpPr>
          <p:nvPr>
            <p:ph type="sldImg" idx="2"/>
          </p:nvPr>
        </p:nvSpPr>
        <p:spPr>
          <a:xfrm>
            <a:off x="1104900" y="1243013"/>
            <a:ext cx="4459288" cy="3346450"/>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66599" y="4776790"/>
            <a:ext cx="5335893" cy="3908425"/>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29751"/>
            <a:ext cx="2890665" cy="496889"/>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776867" y="9429751"/>
            <a:ext cx="2890665" cy="496889"/>
          </a:xfrm>
          <a:prstGeom prst="rect">
            <a:avLst/>
          </a:prstGeom>
        </p:spPr>
        <p:txBody>
          <a:bodyPr vert="horz" lIns="91440" tIns="45720" rIns="91440" bIns="45720" rtlCol="0" anchor="b"/>
          <a:lstStyle>
            <a:lvl1pPr algn="r">
              <a:defRPr sz="1200"/>
            </a:lvl1pPr>
          </a:lstStyle>
          <a:p>
            <a:fld id="{12EFE8F9-5E39-43E2-AF8B-FAE15B62BFD6}" type="slidenum">
              <a:rPr lang="fr-FR" smtClean="0"/>
              <a:t>‹N°›</a:t>
            </a:fld>
            <a:endParaRPr lang="fr-FR"/>
          </a:p>
        </p:txBody>
      </p:sp>
    </p:spTree>
    <p:extLst>
      <p:ext uri="{BB962C8B-B14F-4D97-AF65-F5344CB8AC3E}">
        <p14:creationId xmlns:p14="http://schemas.microsoft.com/office/powerpoint/2010/main" val="24271366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ous-titr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fr-FR"/>
              <a:t>Cliquez pour modifier le style des sous-titres du masque</a:t>
            </a:r>
            <a:endParaRPr kumimoji="0" lang="en-US"/>
          </a:p>
        </p:txBody>
      </p:sp>
      <p:sp>
        <p:nvSpPr>
          <p:cNvPr id="28" name="Espace réservé de la date 27"/>
          <p:cNvSpPr>
            <a:spLocks noGrp="1"/>
          </p:cNvSpPr>
          <p:nvPr>
            <p:ph type="dt" sz="half" idx="10"/>
          </p:nvPr>
        </p:nvSpPr>
        <p:spPr/>
        <p:txBody>
          <a:bodyPr/>
          <a:lstStyle/>
          <a:p>
            <a:fld id="{AA309A6D-C09C-4548-B29A-6CF363A7E532}" type="datetimeFigureOut">
              <a:rPr lang="fr-FR" smtClean="0"/>
              <a:pPr/>
              <a:t>24/03/2025</a:t>
            </a:fld>
            <a:endParaRPr lang="fr-BE"/>
          </a:p>
        </p:txBody>
      </p:sp>
      <p:sp>
        <p:nvSpPr>
          <p:cNvPr id="17" name="Espace réservé du pied de page 16"/>
          <p:cNvSpPr>
            <a:spLocks noGrp="1"/>
          </p:cNvSpPr>
          <p:nvPr>
            <p:ph type="ftr" sz="quarter" idx="11"/>
          </p:nvPr>
        </p:nvSpPr>
        <p:spPr/>
        <p:txBody>
          <a:bodyPr/>
          <a:lstStyle/>
          <a:p>
            <a:endParaRPr lang="fr-BE"/>
          </a:p>
        </p:txBody>
      </p:sp>
      <p:sp>
        <p:nvSpPr>
          <p:cNvPr id="7" name="Connecteur droit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Ellipse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Ellipse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Espace réservé du numéro de diapositive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F4668DC-857F-487D-BFFA-8C0CA5037977}" type="slidenum">
              <a:rPr lang="fr-BE" smtClean="0"/>
              <a:pPr/>
              <a:t>‹N°›</a:t>
            </a:fld>
            <a:endParaRPr lang="fr-BE"/>
          </a:p>
        </p:txBody>
      </p:sp>
      <p:sp>
        <p:nvSpPr>
          <p:cNvPr id="8" name="Titr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fr-FR"/>
              <a:t>Cliquez pour modifier le style du titre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bg>
      <p:bgRef idx="1001">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a:t>Cliquez pour modifier le style du titre</a:t>
            </a:r>
            <a:endParaRPr kumimoji="0" lang="en-US"/>
          </a:p>
        </p:txBody>
      </p:sp>
      <p:sp>
        <p:nvSpPr>
          <p:cNvPr id="3" name="Espace réservé du texte vertical 2"/>
          <p:cNvSpPr>
            <a:spLocks noGrp="1"/>
          </p:cNvSpPr>
          <p:nvPr>
            <p:ph type="body" orient="vert" idx="1"/>
          </p:nvPr>
        </p:nvSpPr>
        <p:spPr/>
        <p:txBody>
          <a:bodyPr vert="eaVert"/>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4" name="Espace réservé de la date 3"/>
          <p:cNvSpPr>
            <a:spLocks noGrp="1"/>
          </p:cNvSpPr>
          <p:nvPr>
            <p:ph type="dt" sz="half" idx="10"/>
          </p:nvPr>
        </p:nvSpPr>
        <p:spPr/>
        <p:txBody>
          <a:bodyPr/>
          <a:lstStyle/>
          <a:p>
            <a:fld id="{AA309A6D-C09C-4548-B29A-6CF363A7E532}" type="datetimeFigureOut">
              <a:rPr lang="fr-FR" smtClean="0"/>
              <a:pPr/>
              <a:t>24/03/2025</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p:txBody>
          <a:bodyPr/>
          <a:lstStyle/>
          <a:p>
            <a:fld id="{CF4668DC-857F-487D-BFFA-8C0CA5037977}" type="slidenum">
              <a:rPr lang="fr-BE" smtClean="0"/>
              <a:pPr/>
              <a:t>‹N°›</a:t>
            </a:fld>
            <a:endParaRPr lang="fr-BE"/>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itre vertical et texte">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Connecteur droit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Ellipse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Ellipse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Espace réservé du numéro de diapositive 5"/>
          <p:cNvSpPr>
            <a:spLocks noGrp="1"/>
          </p:cNvSpPr>
          <p:nvPr>
            <p:ph type="sldNum" sz="quarter" idx="12"/>
          </p:nvPr>
        </p:nvSpPr>
        <p:spPr>
          <a:xfrm>
            <a:off x="6915912" y="3009901"/>
            <a:ext cx="457200" cy="441325"/>
          </a:xfrm>
        </p:spPr>
        <p:txBody>
          <a:bodyPr/>
          <a:lstStyle/>
          <a:p>
            <a:fld id="{CF4668DC-857F-487D-BFFA-8C0CA5037977}" type="slidenum">
              <a:rPr lang="fr-BE" smtClean="0"/>
              <a:pPr/>
              <a:t>‹N°›</a:t>
            </a:fld>
            <a:endParaRPr lang="fr-BE"/>
          </a:p>
        </p:txBody>
      </p:sp>
      <p:sp>
        <p:nvSpPr>
          <p:cNvPr id="3" name="Espace réservé du texte vertical 2"/>
          <p:cNvSpPr>
            <a:spLocks noGrp="1"/>
          </p:cNvSpPr>
          <p:nvPr>
            <p:ph type="body" orient="vert" idx="1"/>
          </p:nvPr>
        </p:nvSpPr>
        <p:spPr>
          <a:xfrm>
            <a:off x="304800" y="304800"/>
            <a:ext cx="6553200" cy="5821366"/>
          </a:xfrm>
        </p:spPr>
        <p:txBody>
          <a:bodyPr vert="eaVert"/>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4" name="Espace réservé de la date 3"/>
          <p:cNvSpPr>
            <a:spLocks noGrp="1"/>
          </p:cNvSpPr>
          <p:nvPr>
            <p:ph type="dt" sz="half" idx="10"/>
          </p:nvPr>
        </p:nvSpPr>
        <p:spPr/>
        <p:txBody>
          <a:bodyPr/>
          <a:lstStyle/>
          <a:p>
            <a:fld id="{AA309A6D-C09C-4548-B29A-6CF363A7E532}" type="datetimeFigureOut">
              <a:rPr lang="fr-FR" smtClean="0"/>
              <a:pPr/>
              <a:t>24/03/2025</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2" name="Titre vertical 1"/>
          <p:cNvSpPr>
            <a:spLocks noGrp="1"/>
          </p:cNvSpPr>
          <p:nvPr>
            <p:ph type="title" orient="vert"/>
          </p:nvPr>
        </p:nvSpPr>
        <p:spPr>
          <a:xfrm>
            <a:off x="7391400" y="304801"/>
            <a:ext cx="1447800" cy="5851525"/>
          </a:xfrm>
        </p:spPr>
        <p:txBody>
          <a:bodyPr vert="eaVert"/>
          <a:lstStyle/>
          <a:p>
            <a:r>
              <a:rPr kumimoji="0" lang="fr-FR"/>
              <a:t>Cliquez pour modifier le style du titre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bg>
      <p:bgRef idx="1001">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solidFill>
                  <a:schemeClr val="accent3">
                    <a:shade val="75000"/>
                  </a:schemeClr>
                </a:solidFill>
              </a:defRPr>
            </a:lvl1pPr>
          </a:lstStyle>
          <a:p>
            <a:r>
              <a:rPr kumimoji="0" lang="fr-FR"/>
              <a:t>Cliquez pour modifier le style du titre</a:t>
            </a:r>
            <a:endParaRPr kumimoji="0" lang="en-US"/>
          </a:p>
        </p:txBody>
      </p:sp>
      <p:sp>
        <p:nvSpPr>
          <p:cNvPr id="4" name="Espace réservé de la date 3"/>
          <p:cNvSpPr>
            <a:spLocks noGrp="1"/>
          </p:cNvSpPr>
          <p:nvPr>
            <p:ph type="dt" sz="half" idx="10"/>
          </p:nvPr>
        </p:nvSpPr>
        <p:spPr/>
        <p:txBody>
          <a:bodyPr/>
          <a:lstStyle/>
          <a:p>
            <a:fld id="{AA309A6D-C09C-4548-B29A-6CF363A7E532}" type="datetimeFigureOut">
              <a:rPr lang="fr-FR" smtClean="0"/>
              <a:pPr/>
              <a:t>24/03/2025</a:t>
            </a:fld>
            <a:endParaRPr lang="fr-BE"/>
          </a:p>
        </p:txBody>
      </p:sp>
      <p:sp>
        <p:nvSpPr>
          <p:cNvPr id="5" name="Espace réservé du pied de page 4"/>
          <p:cNvSpPr>
            <a:spLocks noGrp="1"/>
          </p:cNvSpPr>
          <p:nvPr>
            <p:ph type="ftr" sz="quarter" idx="11"/>
          </p:nvPr>
        </p:nvSpPr>
        <p:spPr/>
        <p:txBody>
          <a:bodyPr/>
          <a:lstStyle/>
          <a:p>
            <a:endParaRPr lang="fr-BE"/>
          </a:p>
        </p:txBody>
      </p:sp>
      <p:sp>
        <p:nvSpPr>
          <p:cNvPr id="6" name="Espace réservé du numéro de diapositive 5"/>
          <p:cNvSpPr>
            <a:spLocks noGrp="1"/>
          </p:cNvSpPr>
          <p:nvPr>
            <p:ph type="sldNum" sz="quarter" idx="12"/>
          </p:nvPr>
        </p:nvSpPr>
        <p:spPr>
          <a:xfrm>
            <a:off x="4361688" y="1026372"/>
            <a:ext cx="457200" cy="441325"/>
          </a:xfrm>
        </p:spPr>
        <p:txBody>
          <a:bodyPr/>
          <a:lstStyle/>
          <a:p>
            <a:fld id="{CF4668DC-857F-487D-BFFA-8C0CA5037977}" type="slidenum">
              <a:rPr lang="fr-BE" smtClean="0"/>
              <a:pPr/>
              <a:t>‹N°›</a:t>
            </a:fld>
            <a:endParaRPr lang="fr-BE"/>
          </a:p>
        </p:txBody>
      </p:sp>
      <p:sp>
        <p:nvSpPr>
          <p:cNvPr id="8" name="Espace réservé du contenu 7"/>
          <p:cNvSpPr>
            <a:spLocks noGrp="1"/>
          </p:cNvSpPr>
          <p:nvPr>
            <p:ph sz="quarter" idx="1"/>
          </p:nvPr>
        </p:nvSpPr>
        <p:spPr>
          <a:xfrm>
            <a:off x="301752" y="1527048"/>
            <a:ext cx="8503920" cy="4572000"/>
          </a:xfrm>
        </p:spPr>
        <p:txBody>
          <a:body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Titre de section">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Espace réservé du texte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fr-FR"/>
              <a:t>Cliquez pour modifier les styles du texte du masque</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Espace réservé du pied de page 4"/>
          <p:cNvSpPr>
            <a:spLocks noGrp="1"/>
          </p:cNvSpPr>
          <p:nvPr>
            <p:ph type="ftr" sz="quarter" idx="11"/>
          </p:nvPr>
        </p:nvSpPr>
        <p:spPr/>
        <p:txBody>
          <a:bodyPr/>
          <a:lstStyle/>
          <a:p>
            <a:endParaRPr lang="fr-BE"/>
          </a:p>
        </p:txBody>
      </p:sp>
      <p:sp>
        <p:nvSpPr>
          <p:cNvPr id="4" name="Espace réservé de la date 3"/>
          <p:cNvSpPr>
            <a:spLocks noGrp="1"/>
          </p:cNvSpPr>
          <p:nvPr>
            <p:ph type="dt" sz="half" idx="10"/>
          </p:nvPr>
        </p:nvSpPr>
        <p:spPr/>
        <p:txBody>
          <a:bodyPr/>
          <a:lstStyle/>
          <a:p>
            <a:fld id="{AA309A6D-C09C-4548-B29A-6CF363A7E532}" type="datetimeFigureOut">
              <a:rPr lang="fr-FR" smtClean="0"/>
              <a:pPr/>
              <a:t>24/03/2025</a:t>
            </a:fld>
            <a:endParaRPr lang="fr-BE"/>
          </a:p>
        </p:txBody>
      </p:sp>
      <p:sp>
        <p:nvSpPr>
          <p:cNvPr id="8" name="Connecteur droit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Ellipse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Ellipse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Espace réservé du numéro de diapositive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CF4668DC-857F-487D-BFFA-8C0CA5037977}" type="slidenum">
              <a:rPr lang="fr-BE" smtClean="0"/>
              <a:pPr/>
              <a:t>‹N°›</a:t>
            </a:fld>
            <a:endParaRPr lang="fr-BE"/>
          </a:p>
        </p:txBody>
      </p:sp>
      <p:sp>
        <p:nvSpPr>
          <p:cNvPr id="2" name="Titr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fr-FR"/>
              <a:t>Cliquez pour modifier le style du titre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bg>
      <p:bgRef idx="1001">
        <a:schemeClr val="bg2"/>
      </p:bgRef>
    </p:bg>
    <p:spTree>
      <p:nvGrpSpPr>
        <p:cNvPr id="1" name=""/>
        <p:cNvGrpSpPr/>
        <p:nvPr/>
      </p:nvGrpSpPr>
      <p:grpSpPr>
        <a:xfrm>
          <a:off x="0" y="0"/>
          <a:ext cx="0" cy="0"/>
          <a:chOff x="0" y="0"/>
          <a:chExt cx="0" cy="0"/>
        </a:xfrm>
      </p:grpSpPr>
      <p:sp>
        <p:nvSpPr>
          <p:cNvPr id="2" name="Titre 1"/>
          <p:cNvSpPr>
            <a:spLocks noGrp="1"/>
          </p:cNvSpPr>
          <p:nvPr>
            <p:ph type="title"/>
          </p:nvPr>
        </p:nvSpPr>
        <p:spPr>
          <a:xfrm>
            <a:off x="301752" y="228600"/>
            <a:ext cx="8534400" cy="758952"/>
          </a:xfrm>
        </p:spPr>
        <p:txBody>
          <a:bodyPr/>
          <a:lstStyle/>
          <a:p>
            <a:r>
              <a:rPr kumimoji="0" lang="fr-FR"/>
              <a:t>Cliquez pour modifier le style du titre</a:t>
            </a:r>
            <a:endParaRPr kumimoji="0" lang="en-US"/>
          </a:p>
        </p:txBody>
      </p:sp>
      <p:sp>
        <p:nvSpPr>
          <p:cNvPr id="5" name="Espace réservé de la date 4"/>
          <p:cNvSpPr>
            <a:spLocks noGrp="1"/>
          </p:cNvSpPr>
          <p:nvPr>
            <p:ph type="dt" sz="half" idx="10"/>
          </p:nvPr>
        </p:nvSpPr>
        <p:spPr>
          <a:xfrm>
            <a:off x="5791200" y="6409944"/>
            <a:ext cx="3044952" cy="365760"/>
          </a:xfrm>
        </p:spPr>
        <p:txBody>
          <a:bodyPr/>
          <a:lstStyle/>
          <a:p>
            <a:fld id="{AA309A6D-C09C-4548-B29A-6CF363A7E532}" type="datetimeFigureOut">
              <a:rPr lang="fr-FR" smtClean="0"/>
              <a:pPr/>
              <a:t>24/03/2025</a:t>
            </a:fld>
            <a:endParaRPr lang="fr-BE"/>
          </a:p>
        </p:txBody>
      </p:sp>
      <p:sp>
        <p:nvSpPr>
          <p:cNvPr id="6" name="Espace réservé du pied de page 5"/>
          <p:cNvSpPr>
            <a:spLocks noGrp="1"/>
          </p:cNvSpPr>
          <p:nvPr>
            <p:ph type="ftr" sz="quarter" idx="11"/>
          </p:nvPr>
        </p:nvSpPr>
        <p:spPr/>
        <p:txBody>
          <a:bodyPr/>
          <a:lstStyle/>
          <a:p>
            <a:endParaRPr lang="fr-BE"/>
          </a:p>
        </p:txBody>
      </p:sp>
      <p:sp>
        <p:nvSpPr>
          <p:cNvPr id="7" name="Espace réservé du numéro de diapositive 6"/>
          <p:cNvSpPr>
            <a:spLocks noGrp="1"/>
          </p:cNvSpPr>
          <p:nvPr>
            <p:ph type="sldNum" sz="quarter" idx="12"/>
          </p:nvPr>
        </p:nvSpPr>
        <p:spPr/>
        <p:txBody>
          <a:bodyPr/>
          <a:lstStyle/>
          <a:p>
            <a:fld id="{CF4668DC-857F-487D-BFFA-8C0CA5037977}" type="slidenum">
              <a:rPr lang="fr-BE" smtClean="0"/>
              <a:pPr/>
              <a:t>‹N°›</a:t>
            </a:fld>
            <a:endParaRPr lang="fr-BE"/>
          </a:p>
        </p:txBody>
      </p:sp>
      <p:sp>
        <p:nvSpPr>
          <p:cNvPr id="8" name="Connecteur droit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Espace réservé du contenu 9"/>
          <p:cNvSpPr>
            <a:spLocks noGrp="1"/>
          </p:cNvSpPr>
          <p:nvPr>
            <p:ph sz="half" idx="1"/>
          </p:nvPr>
        </p:nvSpPr>
        <p:spPr>
          <a:xfrm>
            <a:off x="301752" y="1371600"/>
            <a:ext cx="4038600" cy="4681728"/>
          </a:xfrm>
        </p:spPr>
        <p:txBody>
          <a:bodyPr/>
          <a:lstStyle>
            <a:lvl1pPr>
              <a:defRPr sz="2500"/>
            </a:lvl1p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12" name="Espace réservé du contenu 11"/>
          <p:cNvSpPr>
            <a:spLocks noGrp="1"/>
          </p:cNvSpPr>
          <p:nvPr>
            <p:ph sz="half" idx="2"/>
          </p:nvPr>
        </p:nvSpPr>
        <p:spPr>
          <a:xfrm>
            <a:off x="4800600" y="1371600"/>
            <a:ext cx="4038600" cy="4681728"/>
          </a:xfrm>
        </p:spPr>
        <p:txBody>
          <a:bodyPr/>
          <a:lstStyle>
            <a:lvl1pPr>
              <a:defRPr sz="2500"/>
            </a:lvl1p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ison">
    <p:bg>
      <p:bgRef idx="1001">
        <a:schemeClr val="bg2"/>
      </p:bgRef>
    </p:bg>
    <p:spTree>
      <p:nvGrpSpPr>
        <p:cNvPr id="1" name=""/>
        <p:cNvGrpSpPr/>
        <p:nvPr/>
      </p:nvGrpSpPr>
      <p:grpSpPr>
        <a:xfrm>
          <a:off x="0" y="0"/>
          <a:ext cx="0" cy="0"/>
          <a:chOff x="0" y="0"/>
          <a:chExt cx="0" cy="0"/>
        </a:xfrm>
      </p:grpSpPr>
      <p:sp>
        <p:nvSpPr>
          <p:cNvPr id="10" name="Connecteur droit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Espace réservé du texte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fr-FR"/>
              <a:t>Cliquez pour modifier les styles du texte du masque</a:t>
            </a:r>
          </a:p>
        </p:txBody>
      </p:sp>
      <p:sp>
        <p:nvSpPr>
          <p:cNvPr id="4" name="Espace réservé du texte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fr-FR"/>
              <a:t>Cliquez pour modifier les styles du texte du masque</a:t>
            </a:r>
          </a:p>
        </p:txBody>
      </p:sp>
      <p:sp>
        <p:nvSpPr>
          <p:cNvPr id="7" name="Espace réservé de la date 6"/>
          <p:cNvSpPr>
            <a:spLocks noGrp="1"/>
          </p:cNvSpPr>
          <p:nvPr>
            <p:ph type="dt" sz="half" idx="10"/>
          </p:nvPr>
        </p:nvSpPr>
        <p:spPr/>
        <p:txBody>
          <a:bodyPr/>
          <a:lstStyle/>
          <a:p>
            <a:fld id="{AA309A6D-C09C-4548-B29A-6CF363A7E532}" type="datetimeFigureOut">
              <a:rPr lang="fr-FR" smtClean="0"/>
              <a:pPr/>
              <a:t>24/03/2025</a:t>
            </a:fld>
            <a:endParaRPr lang="fr-BE"/>
          </a:p>
        </p:txBody>
      </p:sp>
      <p:sp>
        <p:nvSpPr>
          <p:cNvPr id="8" name="Espace réservé du pied de page 7"/>
          <p:cNvSpPr>
            <a:spLocks noGrp="1"/>
          </p:cNvSpPr>
          <p:nvPr>
            <p:ph type="ftr" sz="quarter" idx="11"/>
          </p:nvPr>
        </p:nvSpPr>
        <p:spPr>
          <a:xfrm>
            <a:off x="304800" y="6409944"/>
            <a:ext cx="3581400" cy="365760"/>
          </a:xfrm>
        </p:spPr>
        <p:txBody>
          <a:bodyPr/>
          <a:lstStyle/>
          <a:p>
            <a:endParaRPr lang="fr-BE"/>
          </a:p>
        </p:txBody>
      </p:sp>
      <p:sp>
        <p:nvSpPr>
          <p:cNvPr id="15" name="Connecteur droit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Espace réservé du contenu 23"/>
          <p:cNvSpPr>
            <a:spLocks noGrp="1"/>
          </p:cNvSpPr>
          <p:nvPr>
            <p:ph sz="quarter" idx="2"/>
          </p:nvPr>
        </p:nvSpPr>
        <p:spPr>
          <a:xfrm>
            <a:off x="301752" y="2471383"/>
            <a:ext cx="4041648" cy="3818404"/>
          </a:xfrm>
        </p:spPr>
        <p:txBody>
          <a:body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26" name="Espace réservé du contenu 25"/>
          <p:cNvSpPr>
            <a:spLocks noGrp="1"/>
          </p:cNvSpPr>
          <p:nvPr>
            <p:ph sz="quarter" idx="4"/>
          </p:nvPr>
        </p:nvSpPr>
        <p:spPr>
          <a:xfrm>
            <a:off x="4800600" y="2471383"/>
            <a:ext cx="4038600" cy="3822192"/>
          </a:xfrm>
        </p:spPr>
        <p:txBody>
          <a:body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25" name="Ellipse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Ellipse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Espace réservé du numéro de diapositive 8"/>
          <p:cNvSpPr>
            <a:spLocks noGrp="1"/>
          </p:cNvSpPr>
          <p:nvPr>
            <p:ph type="sldNum" sz="quarter" idx="12"/>
          </p:nvPr>
        </p:nvSpPr>
        <p:spPr>
          <a:xfrm>
            <a:off x="4343400" y="1042416"/>
            <a:ext cx="457200" cy="441325"/>
          </a:xfrm>
        </p:spPr>
        <p:txBody>
          <a:bodyPr/>
          <a:lstStyle>
            <a:lvl1pPr algn="ctr">
              <a:defRPr/>
            </a:lvl1pPr>
          </a:lstStyle>
          <a:p>
            <a:fld id="{CF4668DC-857F-487D-BFFA-8C0CA5037977}" type="slidenum">
              <a:rPr lang="fr-BE" smtClean="0"/>
              <a:pPr/>
              <a:t>‹N°›</a:t>
            </a:fld>
            <a:endParaRPr lang="fr-BE"/>
          </a:p>
        </p:txBody>
      </p:sp>
      <p:sp>
        <p:nvSpPr>
          <p:cNvPr id="23" name="Titre 22"/>
          <p:cNvSpPr>
            <a:spLocks noGrp="1"/>
          </p:cNvSpPr>
          <p:nvPr>
            <p:ph type="title"/>
          </p:nvPr>
        </p:nvSpPr>
        <p:spPr/>
        <p:txBody>
          <a:bodyPr rtlCol="0" anchor="b" anchorCtr="0"/>
          <a:lstStyle/>
          <a:p>
            <a:r>
              <a:rPr kumimoji="0" lang="fr-FR"/>
              <a:t>Cliquez pour modifier le style du titre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kumimoji="0" lang="fr-FR"/>
              <a:t>Cliquez pour modifier le style du titre</a:t>
            </a:r>
            <a:endParaRPr kumimoji="0" lang="en-US"/>
          </a:p>
        </p:txBody>
      </p:sp>
      <p:sp>
        <p:nvSpPr>
          <p:cNvPr id="3" name="Espace réservé de la date 2"/>
          <p:cNvSpPr>
            <a:spLocks noGrp="1"/>
          </p:cNvSpPr>
          <p:nvPr>
            <p:ph type="dt" sz="half" idx="10"/>
          </p:nvPr>
        </p:nvSpPr>
        <p:spPr/>
        <p:txBody>
          <a:bodyPr/>
          <a:lstStyle/>
          <a:p>
            <a:fld id="{AA309A6D-C09C-4548-B29A-6CF363A7E532}" type="datetimeFigureOut">
              <a:rPr lang="fr-FR" smtClean="0"/>
              <a:pPr/>
              <a:t>24/03/2025</a:t>
            </a:fld>
            <a:endParaRPr lang="fr-BE"/>
          </a:p>
        </p:txBody>
      </p:sp>
      <p:sp>
        <p:nvSpPr>
          <p:cNvPr id="4" name="Espace réservé du pied de page 3"/>
          <p:cNvSpPr>
            <a:spLocks noGrp="1"/>
          </p:cNvSpPr>
          <p:nvPr>
            <p:ph type="ftr" sz="quarter" idx="11"/>
          </p:nvPr>
        </p:nvSpPr>
        <p:spPr/>
        <p:txBody>
          <a:bodyPr/>
          <a:lstStyle/>
          <a:p>
            <a:endParaRPr lang="fr-BE"/>
          </a:p>
        </p:txBody>
      </p:sp>
      <p:sp>
        <p:nvSpPr>
          <p:cNvPr id="5" name="Espace réservé du numéro de diapositive 4"/>
          <p:cNvSpPr>
            <a:spLocks noGrp="1"/>
          </p:cNvSpPr>
          <p:nvPr>
            <p:ph type="sldNum" sz="quarter" idx="12"/>
          </p:nvPr>
        </p:nvSpPr>
        <p:spPr>
          <a:xfrm>
            <a:off x="4343400" y="1036020"/>
            <a:ext cx="457200" cy="441325"/>
          </a:xfrm>
        </p:spPr>
        <p:txBody>
          <a:bodyPr/>
          <a:lstStyle/>
          <a:p>
            <a:fld id="{CF4668DC-857F-487D-BFFA-8C0CA5037977}" type="slidenum">
              <a:rPr lang="fr-BE" smtClean="0"/>
              <a:pPr/>
              <a:t>‹N°›</a:t>
            </a:fld>
            <a:endParaRPr lang="fr-B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Espace réservé de la date 1"/>
          <p:cNvSpPr>
            <a:spLocks noGrp="1"/>
          </p:cNvSpPr>
          <p:nvPr>
            <p:ph type="dt" sz="half" idx="10"/>
          </p:nvPr>
        </p:nvSpPr>
        <p:spPr/>
        <p:txBody>
          <a:bodyPr/>
          <a:lstStyle/>
          <a:p>
            <a:fld id="{AA309A6D-C09C-4548-B29A-6CF363A7E532}" type="datetimeFigureOut">
              <a:rPr lang="fr-FR" smtClean="0"/>
              <a:pPr/>
              <a:t>24/03/2025</a:t>
            </a:fld>
            <a:endParaRPr lang="fr-BE"/>
          </a:p>
        </p:txBody>
      </p:sp>
      <p:sp>
        <p:nvSpPr>
          <p:cNvPr id="3" name="Espace réservé du pied de page 2"/>
          <p:cNvSpPr>
            <a:spLocks noGrp="1"/>
          </p:cNvSpPr>
          <p:nvPr>
            <p:ph type="ftr" sz="quarter" idx="11"/>
          </p:nvPr>
        </p:nvSpPr>
        <p:spPr/>
        <p:txBody>
          <a:bodyPr/>
          <a:lstStyle/>
          <a:p>
            <a:endParaRPr lang="fr-BE"/>
          </a:p>
        </p:txBody>
      </p:sp>
      <p:sp>
        <p:nvSpPr>
          <p:cNvPr id="4" name="Espace réservé du numéro de diapositive 3"/>
          <p:cNvSpPr>
            <a:spLocks noGrp="1"/>
          </p:cNvSpPr>
          <p:nvPr>
            <p:ph type="sldNum" sz="quarter" idx="12"/>
          </p:nvPr>
        </p:nvSpPr>
        <p:spPr>
          <a:xfrm>
            <a:off x="4267200" y="6324600"/>
            <a:ext cx="609600" cy="441324"/>
          </a:xfrm>
        </p:spPr>
        <p:txBody>
          <a:bodyPr/>
          <a:lstStyle>
            <a:lvl1pPr>
              <a:defRPr>
                <a:solidFill>
                  <a:srgbClr val="FFFFFF"/>
                </a:solidFill>
              </a:defRPr>
            </a:lvl1pPr>
          </a:lstStyle>
          <a:p>
            <a:fld id="{CF4668DC-857F-487D-BFFA-8C0CA5037977}" type="slidenum">
              <a:rPr lang="fr-BE" smtClean="0"/>
              <a:pPr/>
              <a:t>‹N°›</a:t>
            </a:fld>
            <a:endParaRPr lang="fr-B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r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fr-FR"/>
              <a:t>Cliquez pour modifier le style du titre</a:t>
            </a:r>
            <a:endParaRPr kumimoji="0" lang="en-US"/>
          </a:p>
        </p:txBody>
      </p:sp>
      <p:sp>
        <p:nvSpPr>
          <p:cNvPr id="3" name="Espace réservé du texte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fr-FR"/>
              <a:t>Cliquez pour modifier les styles du texte du masque</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Connecteur droit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Espace réservé du contenu 19"/>
          <p:cNvSpPr>
            <a:spLocks noGrp="1"/>
          </p:cNvSpPr>
          <p:nvPr>
            <p:ph sz="quarter" idx="1"/>
          </p:nvPr>
        </p:nvSpPr>
        <p:spPr>
          <a:xfrm>
            <a:off x="3124200" y="685800"/>
            <a:ext cx="5638800" cy="5410200"/>
          </a:xfrm>
        </p:spPr>
        <p:txBody>
          <a:bodyPr/>
          <a:lstStyle/>
          <a:p>
            <a:pPr lvl="0" eaLnBrk="1" latinLnBrk="0" hangingPunct="1"/>
            <a:r>
              <a:rPr lang="fr-FR"/>
              <a:t>Cliquez pour modifier les styles du texte du masque</a:t>
            </a:r>
          </a:p>
          <a:p>
            <a:pPr lvl="1" eaLnBrk="1" latinLnBrk="0" hangingPunct="1"/>
            <a:r>
              <a:rPr lang="fr-FR"/>
              <a:t>Deuxième niveau</a:t>
            </a:r>
          </a:p>
          <a:p>
            <a:pPr lvl="2" eaLnBrk="1" latinLnBrk="0" hangingPunct="1"/>
            <a:r>
              <a:rPr lang="fr-FR"/>
              <a:t>Troisième niveau</a:t>
            </a:r>
          </a:p>
          <a:p>
            <a:pPr lvl="3" eaLnBrk="1" latinLnBrk="0" hangingPunct="1"/>
            <a:r>
              <a:rPr lang="fr-FR"/>
              <a:t>Quatrième niveau</a:t>
            </a:r>
          </a:p>
          <a:p>
            <a:pPr lvl="4" eaLnBrk="1" latinLnBrk="0" hangingPunct="1"/>
            <a:r>
              <a:rPr lang="fr-FR"/>
              <a:t>Cinquième niveau</a:t>
            </a:r>
            <a:endParaRPr kumimoji="0" lang="en-US"/>
          </a:p>
        </p:txBody>
      </p:sp>
      <p:sp>
        <p:nvSpPr>
          <p:cNvPr id="10" name="Ellipse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Ellipse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Espace réservé du numéro de diapositive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CF4668DC-857F-487D-BFFA-8C0CA5037977}" type="slidenum">
              <a:rPr lang="fr-BE" smtClean="0"/>
              <a:pPr/>
              <a:t>‹N°›</a:t>
            </a:fld>
            <a:endParaRPr lang="fr-BE"/>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Espace réservé de la date 4"/>
          <p:cNvSpPr>
            <a:spLocks noGrp="1"/>
          </p:cNvSpPr>
          <p:nvPr>
            <p:ph type="dt" sz="half" idx="10"/>
          </p:nvPr>
        </p:nvSpPr>
        <p:spPr/>
        <p:txBody>
          <a:bodyPr/>
          <a:lstStyle/>
          <a:p>
            <a:fld id="{AA309A6D-C09C-4548-B29A-6CF363A7E532}" type="datetimeFigureOut">
              <a:rPr lang="fr-FR" smtClean="0"/>
              <a:pPr/>
              <a:t>24/03/2025</a:t>
            </a:fld>
            <a:endParaRPr lang="fr-BE"/>
          </a:p>
        </p:txBody>
      </p:sp>
      <p:sp>
        <p:nvSpPr>
          <p:cNvPr id="6" name="Espace réservé du pied de page 5"/>
          <p:cNvSpPr>
            <a:spLocks noGrp="1"/>
          </p:cNvSpPr>
          <p:nvPr>
            <p:ph type="ftr" sz="quarter" idx="11"/>
          </p:nvPr>
        </p:nvSpPr>
        <p:spPr>
          <a:xfrm>
            <a:off x="301752" y="6410848"/>
            <a:ext cx="3383280" cy="365760"/>
          </a:xfrm>
        </p:spPr>
        <p:txBody>
          <a:bodyPr/>
          <a:lstStyle/>
          <a:p>
            <a:endParaRPr lang="fr-BE"/>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21" name="Connecteur droit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Ellipse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Ellipse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Espace réservé du numéro de diapositive 6"/>
          <p:cNvSpPr>
            <a:spLocks noGrp="1"/>
          </p:cNvSpPr>
          <p:nvPr>
            <p:ph type="sldNum" sz="quarter" idx="12"/>
          </p:nvPr>
        </p:nvSpPr>
        <p:spPr>
          <a:xfrm>
            <a:off x="1371600" y="312738"/>
            <a:ext cx="457200" cy="441325"/>
          </a:xfrm>
        </p:spPr>
        <p:txBody>
          <a:bodyPr/>
          <a:lstStyle/>
          <a:p>
            <a:fld id="{CF4668DC-857F-487D-BFFA-8C0CA5037977}" type="slidenum">
              <a:rPr lang="fr-BE" smtClean="0"/>
              <a:pPr/>
              <a:t>‹N°›</a:t>
            </a:fld>
            <a:endParaRPr lang="fr-BE"/>
          </a:p>
        </p:txBody>
      </p:sp>
      <p:sp>
        <p:nvSpPr>
          <p:cNvPr id="2" name="Titr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fr-FR"/>
              <a:t>Cliquez pour modifier le style du titre</a:t>
            </a:r>
            <a:endParaRPr kumimoji="0" lang="en-US"/>
          </a:p>
        </p:txBody>
      </p:sp>
      <p:sp>
        <p:nvSpPr>
          <p:cNvPr id="3" name="Espace réservé pour une image  2"/>
          <p:cNvSpPr>
            <a:spLocks noGrp="1"/>
          </p:cNvSpPr>
          <p:nvPr>
            <p:ph type="pic" idx="1"/>
          </p:nvPr>
        </p:nvSpPr>
        <p:spPr>
          <a:xfrm>
            <a:off x="3000375" y="609600"/>
            <a:ext cx="5867400" cy="4267200"/>
          </a:xfrm>
        </p:spPr>
        <p:txBody>
          <a:bodyPr/>
          <a:lstStyle>
            <a:lvl1pPr marL="0" indent="0">
              <a:buNone/>
              <a:defRPr sz="3200"/>
            </a:lvl1pPr>
          </a:lstStyle>
          <a:p>
            <a:r>
              <a:rPr kumimoji="0" lang="fr-FR"/>
              <a:t>Cliquez sur l'icône pour ajouter une image</a:t>
            </a:r>
            <a:endParaRPr kumimoji="0" lang="en-US" dirty="0"/>
          </a:p>
        </p:txBody>
      </p:sp>
      <p:sp>
        <p:nvSpPr>
          <p:cNvPr id="4" name="Espace réservé du texte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fr-FR"/>
              <a:t>Cliquez pour modifier les styles du texte du masque</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Espace réservé de la date 4"/>
          <p:cNvSpPr>
            <a:spLocks noGrp="1"/>
          </p:cNvSpPr>
          <p:nvPr>
            <p:ph type="dt" sz="half" idx="10"/>
          </p:nvPr>
        </p:nvSpPr>
        <p:spPr>
          <a:xfrm>
            <a:off x="5788152" y="6404984"/>
            <a:ext cx="3044952" cy="365760"/>
          </a:xfrm>
        </p:spPr>
        <p:txBody>
          <a:bodyPr/>
          <a:lstStyle/>
          <a:p>
            <a:fld id="{AA309A6D-C09C-4548-B29A-6CF363A7E532}" type="datetimeFigureOut">
              <a:rPr lang="fr-FR" smtClean="0"/>
              <a:pPr/>
              <a:t>24/03/2025</a:t>
            </a:fld>
            <a:endParaRPr lang="fr-BE"/>
          </a:p>
        </p:txBody>
      </p:sp>
      <p:sp>
        <p:nvSpPr>
          <p:cNvPr id="6" name="Espace réservé du pied de page 5"/>
          <p:cNvSpPr>
            <a:spLocks noGrp="1"/>
          </p:cNvSpPr>
          <p:nvPr>
            <p:ph type="ftr" sz="quarter" idx="11"/>
          </p:nvPr>
        </p:nvSpPr>
        <p:spPr>
          <a:xfrm>
            <a:off x="301752" y="6410848"/>
            <a:ext cx="3584448" cy="365760"/>
          </a:xfrm>
        </p:spPr>
        <p:txBody>
          <a:bodyPr/>
          <a:lstStyle/>
          <a:p>
            <a:endParaRPr lang="fr-B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Espace réservé de la date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AA309A6D-C09C-4548-B29A-6CF363A7E532}" type="datetimeFigureOut">
              <a:rPr lang="fr-FR" smtClean="0"/>
              <a:pPr/>
              <a:t>24/03/2025</a:t>
            </a:fld>
            <a:endParaRPr lang="fr-BE"/>
          </a:p>
        </p:txBody>
      </p:sp>
      <p:sp>
        <p:nvSpPr>
          <p:cNvPr id="3" name="Espace réservé du pied de page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fr-BE"/>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Connecteur droit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Ellipse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Ellipse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Espace réservé du numéro de diapositive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CF4668DC-857F-487D-BFFA-8C0CA5037977}" type="slidenum">
              <a:rPr lang="fr-BE" smtClean="0"/>
              <a:pPr/>
              <a:t>‹N°›</a:t>
            </a:fld>
            <a:endParaRPr lang="fr-BE"/>
          </a:p>
        </p:txBody>
      </p:sp>
      <p:sp>
        <p:nvSpPr>
          <p:cNvPr id="22" name="Espace réservé du titre 21"/>
          <p:cNvSpPr>
            <a:spLocks noGrp="1"/>
          </p:cNvSpPr>
          <p:nvPr>
            <p:ph type="title"/>
          </p:nvPr>
        </p:nvSpPr>
        <p:spPr>
          <a:xfrm>
            <a:off x="301752" y="228600"/>
            <a:ext cx="8534400" cy="758952"/>
          </a:xfrm>
          <a:prstGeom prst="rect">
            <a:avLst/>
          </a:prstGeom>
        </p:spPr>
        <p:txBody>
          <a:bodyPr vert="horz" anchor="b">
            <a:normAutofit/>
          </a:bodyPr>
          <a:lstStyle/>
          <a:p>
            <a:r>
              <a:rPr kumimoji="0" lang="fr-FR"/>
              <a:t>Cliquez pour modifier le style du titre</a:t>
            </a:r>
            <a:endParaRPr kumimoji="0" lang="en-US"/>
          </a:p>
        </p:txBody>
      </p:sp>
      <p:sp>
        <p:nvSpPr>
          <p:cNvPr id="13" name="Espace réservé du texte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fr-FR"/>
              <a:t>Cliquez pour modifier les styles du texte du masque</a:t>
            </a:r>
          </a:p>
          <a:p>
            <a:pPr lvl="1" eaLnBrk="1" latinLnBrk="0" hangingPunct="1"/>
            <a:r>
              <a:rPr kumimoji="0" lang="fr-FR"/>
              <a:t>Deuxième niveau</a:t>
            </a:r>
          </a:p>
          <a:p>
            <a:pPr lvl="2" eaLnBrk="1" latinLnBrk="0" hangingPunct="1"/>
            <a:r>
              <a:rPr kumimoji="0" lang="fr-FR"/>
              <a:t>Troisième niveau</a:t>
            </a:r>
          </a:p>
          <a:p>
            <a:pPr lvl="3" eaLnBrk="1" latinLnBrk="0" hangingPunct="1"/>
            <a:r>
              <a:rPr kumimoji="0" lang="fr-FR"/>
              <a:t>Quatrième niveau</a:t>
            </a:r>
          </a:p>
          <a:p>
            <a:pPr lvl="4" eaLnBrk="1" latinLnBrk="0" hangingPunct="1"/>
            <a:r>
              <a:rPr kumimoji="0" lang="fr-FR"/>
              <a:t>Cinquième niveau</a:t>
            </a:r>
            <a:endParaRPr kumimoji="0"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elsa-triolet.mon-ent-occitanie.fr/" TargetMode="External"/><Relationship Id="rId2" Type="http://schemas.openxmlformats.org/officeDocument/2006/relationships/hyperlink" Target="mailto:ce.0301282f@ac-montpellier.fr" TargetMode="Externa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s://elsa-triolet.mon-ent-occitanie.fr/" TargetMode="External"/><Relationship Id="rId2" Type="http://schemas.openxmlformats.org/officeDocument/2006/relationships/hyperlink" Target="https://educonnect.education.gouv.fr/" TargetMode="Externa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hyperlink" Target="http://eduscol.education.fr/cid87584/l-organisation-du-college.html"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tif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1244103" y="1121981"/>
            <a:ext cx="6655793" cy="876143"/>
          </a:xfrm>
        </p:spPr>
        <p:txBody>
          <a:bodyPr>
            <a:normAutofit fontScale="90000"/>
          </a:bodyPr>
          <a:lstStyle/>
          <a:p>
            <a:pPr>
              <a:spcBef>
                <a:spcPts val="600"/>
              </a:spcBef>
            </a:pPr>
            <a:r>
              <a:rPr lang="fr-FR" sz="2600" b="1" dirty="0"/>
              <a:t>Liaison CM2 – 6</a:t>
            </a:r>
            <a:r>
              <a:rPr lang="fr-FR" sz="2600" b="1" baseline="30000" dirty="0"/>
              <a:t>ème</a:t>
            </a:r>
            <a:r>
              <a:rPr lang="fr-FR" sz="2600" b="1" dirty="0"/>
              <a:t> : </a:t>
            </a:r>
            <a:br>
              <a:rPr lang="fr-FR" sz="2600" b="1" dirty="0"/>
            </a:br>
            <a:r>
              <a:rPr lang="fr-FR" sz="2600" b="1" dirty="0"/>
              <a:t>information aux parents d’élèves de CM2 mars 2025</a:t>
            </a:r>
            <a:endParaRPr lang="fr-FR" sz="2600" b="1" dirty="0">
              <a:solidFill>
                <a:schemeClr val="accent2"/>
              </a:solidFill>
            </a:endParaRPr>
          </a:p>
        </p:txBody>
      </p:sp>
      <p:sp>
        <p:nvSpPr>
          <p:cNvPr id="17" name="ZoneTexte 16"/>
          <p:cNvSpPr txBox="1"/>
          <p:nvPr/>
        </p:nvSpPr>
        <p:spPr>
          <a:xfrm>
            <a:off x="107504" y="6093296"/>
            <a:ext cx="8928992" cy="261610"/>
          </a:xfrm>
          <a:prstGeom prst="rect">
            <a:avLst/>
          </a:prstGeom>
          <a:noFill/>
        </p:spPr>
        <p:txBody>
          <a:bodyPr wrap="square" rtlCol="0">
            <a:spAutoFit/>
          </a:bodyPr>
          <a:lstStyle/>
          <a:p>
            <a:pPr algn="ctr">
              <a:spcAft>
                <a:spcPts val="0"/>
              </a:spcAft>
            </a:pPr>
            <a:r>
              <a:rPr lang="fr-FR" sz="1100" b="1" dirty="0">
                <a:effectLst/>
                <a:latin typeface="Calibri" panose="020F0502020204030204" pitchFamily="34" charset="0"/>
                <a:ea typeface="Times New Roman" panose="02020603050405020304" pitchFamily="18" charset="0"/>
              </a:rPr>
              <a:t>Place Rhin et Danube - BP 44 - 30301 BEAUCAIRE --</a:t>
            </a:r>
            <a:r>
              <a:rPr lang="fr-FR" sz="1100" b="1" dirty="0">
                <a:effectLst/>
                <a:latin typeface="Calibri" panose="020F0502020204030204" pitchFamily="34" charset="0"/>
                <a:ea typeface="Times New Roman" panose="02020603050405020304" pitchFamily="18" charset="0"/>
                <a:cs typeface="Times New Roman" panose="02020603050405020304" pitchFamily="18" charset="0"/>
              </a:rPr>
              <a:t> </a:t>
            </a:r>
            <a:r>
              <a:rPr lang="fr-FR" sz="1100" b="1" dirty="0">
                <a:effectLst/>
                <a:latin typeface="Calibri" panose="020F0502020204030204" pitchFamily="34" charset="0"/>
                <a:ea typeface="Times New Roman" panose="02020603050405020304" pitchFamily="18" charset="0"/>
                <a:cs typeface="Arial" panose="020B0604020202020204" pitchFamily="34" charset="0"/>
                <a:sym typeface="Wingdings" panose="05000000000000000000" pitchFamily="2" charset="2"/>
              </a:rPr>
              <a:t></a:t>
            </a:r>
            <a:r>
              <a:rPr lang="fr-FR" sz="1100" b="1" dirty="0">
                <a:effectLst/>
                <a:latin typeface="Calibri" panose="020F0502020204030204" pitchFamily="34" charset="0"/>
                <a:ea typeface="Times New Roman" panose="02020603050405020304" pitchFamily="18" charset="0"/>
                <a:cs typeface="Arial" panose="020B0604020202020204" pitchFamily="34" charset="0"/>
              </a:rPr>
              <a:t> 04 66 59 13 71 -- </a:t>
            </a:r>
            <a:r>
              <a:rPr lang="fr-FR" sz="1100" b="1" u="sng" dirty="0">
                <a:solidFill>
                  <a:srgbClr val="0000FF"/>
                </a:solidFill>
                <a:effectLst/>
                <a:latin typeface="Calibri" panose="020F0502020204030204" pitchFamily="34" charset="0"/>
                <a:ea typeface="Times New Roman" panose="02020603050405020304" pitchFamily="18" charset="0"/>
                <a:cs typeface="Arial" panose="020B0604020202020204" pitchFamily="34" charset="0"/>
                <a:hlinkClick r:id="rId2"/>
              </a:rPr>
              <a:t>ce.0301282f@ac-montpellier.fr</a:t>
            </a:r>
            <a:r>
              <a:rPr lang="fr-FR" sz="1100" b="1" u="none" strike="noStrike" dirty="0">
                <a:solidFill>
                  <a:srgbClr val="0000FF"/>
                </a:solidFill>
                <a:effectLst/>
                <a:latin typeface="Calibri" panose="020F0502020204030204" pitchFamily="34" charset="0"/>
                <a:ea typeface="Times New Roman" panose="02020603050405020304" pitchFamily="18" charset="0"/>
                <a:cs typeface="Arial" panose="020B0604020202020204" pitchFamily="34" charset="0"/>
              </a:rPr>
              <a:t> -- </a:t>
            </a:r>
            <a:r>
              <a:rPr lang="fr-FR" sz="1100" b="1" u="sng" dirty="0">
                <a:solidFill>
                  <a:srgbClr val="0000FF"/>
                </a:solidFill>
                <a:effectLst/>
                <a:latin typeface="Calibri" panose="020F0502020204030204" pitchFamily="34" charset="0"/>
                <a:ea typeface="Times New Roman" panose="02020603050405020304" pitchFamily="18" charset="0"/>
                <a:hlinkClick r:id="rId3"/>
              </a:rPr>
              <a:t>https://elsa-triolet.mon-ent-occitanie.fr</a:t>
            </a:r>
            <a:r>
              <a:rPr lang="fr-FR" sz="1100" b="1" dirty="0">
                <a:effectLst/>
                <a:latin typeface="Calibri" panose="020F0502020204030204" pitchFamily="34" charset="0"/>
                <a:ea typeface="Times New Roman" panose="02020603050405020304" pitchFamily="18" charset="0"/>
              </a:rPr>
              <a:t> </a:t>
            </a:r>
            <a:endParaRPr lang="fr-FR" sz="1100" dirty="0">
              <a:effectLst/>
              <a:latin typeface="Times New Roman" panose="02020603050405020304" pitchFamily="18" charset="0"/>
              <a:ea typeface="Times New Roman" panose="02020603050405020304" pitchFamily="18" charset="0"/>
            </a:endParaRPr>
          </a:p>
        </p:txBody>
      </p:sp>
      <p:pic>
        <p:nvPicPr>
          <p:cNvPr id="7" name="Image 6">
            <a:extLst>
              <a:ext uri="{FF2B5EF4-FFF2-40B4-BE49-F238E27FC236}">
                <a16:creationId xmlns:a16="http://schemas.microsoft.com/office/drawing/2014/main" id="{F7B7DFF2-7E98-4148-8FE5-346BA64CE9AB}"/>
              </a:ext>
            </a:extLst>
          </p:cNvPr>
          <p:cNvPicPr>
            <a:picLocks noChangeAspect="1"/>
          </p:cNvPicPr>
          <p:nvPr/>
        </p:nvPicPr>
        <p:blipFill>
          <a:blip r:embed="rId4"/>
          <a:stretch>
            <a:fillRect/>
          </a:stretch>
        </p:blipFill>
        <p:spPr>
          <a:xfrm>
            <a:off x="323237" y="320609"/>
            <a:ext cx="2475191" cy="749873"/>
          </a:xfrm>
          <a:prstGeom prst="rect">
            <a:avLst/>
          </a:prstGeom>
        </p:spPr>
      </p:pic>
      <p:pic>
        <p:nvPicPr>
          <p:cNvPr id="8" name="Image 7">
            <a:extLst>
              <a:ext uri="{FF2B5EF4-FFF2-40B4-BE49-F238E27FC236}">
                <a16:creationId xmlns:a16="http://schemas.microsoft.com/office/drawing/2014/main" id="{44070857-02BB-4E7F-B3AA-21EB8E420750}"/>
              </a:ext>
            </a:extLst>
          </p:cNvPr>
          <p:cNvPicPr>
            <a:picLocks noChangeAspect="1"/>
          </p:cNvPicPr>
          <p:nvPr/>
        </p:nvPicPr>
        <p:blipFill>
          <a:blip r:embed="rId5"/>
          <a:stretch>
            <a:fillRect/>
          </a:stretch>
        </p:blipFill>
        <p:spPr>
          <a:xfrm>
            <a:off x="3059832" y="298241"/>
            <a:ext cx="804742" cy="743776"/>
          </a:xfrm>
          <a:prstGeom prst="rect">
            <a:avLst/>
          </a:prstGeom>
        </p:spPr>
      </p:pic>
      <p:pic>
        <p:nvPicPr>
          <p:cNvPr id="9" name="Image 8">
            <a:extLst>
              <a:ext uri="{FF2B5EF4-FFF2-40B4-BE49-F238E27FC236}">
                <a16:creationId xmlns:a16="http://schemas.microsoft.com/office/drawing/2014/main" id="{4E01E050-0897-4002-845C-6B7A1C649807}"/>
              </a:ext>
            </a:extLst>
          </p:cNvPr>
          <p:cNvPicPr>
            <a:picLocks noChangeAspect="1"/>
          </p:cNvPicPr>
          <p:nvPr/>
        </p:nvPicPr>
        <p:blipFill>
          <a:blip r:embed="rId6"/>
          <a:stretch>
            <a:fillRect/>
          </a:stretch>
        </p:blipFill>
        <p:spPr>
          <a:xfrm>
            <a:off x="161509" y="3212976"/>
            <a:ext cx="8820982" cy="2016224"/>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C3F700C-A57B-934A-A1A8-3389E33D172B}"/>
              </a:ext>
            </a:extLst>
          </p:cNvPr>
          <p:cNvSpPr>
            <a:spLocks noGrp="1"/>
          </p:cNvSpPr>
          <p:nvPr>
            <p:ph type="title"/>
          </p:nvPr>
        </p:nvSpPr>
        <p:spPr>
          <a:xfrm>
            <a:off x="35496" y="228600"/>
            <a:ext cx="9001000" cy="758952"/>
          </a:xfrm>
        </p:spPr>
        <p:txBody>
          <a:bodyPr>
            <a:normAutofit/>
          </a:bodyPr>
          <a:lstStyle/>
          <a:p>
            <a:r>
              <a:rPr lang="fr-FR" sz="3200" dirty="0"/>
              <a:t>Les études au collège : le Livret Scolaire Unique (LSU)</a:t>
            </a:r>
          </a:p>
        </p:txBody>
      </p:sp>
      <p:sp>
        <p:nvSpPr>
          <p:cNvPr id="3" name="Espace réservé du contenu 2">
            <a:extLst>
              <a:ext uri="{FF2B5EF4-FFF2-40B4-BE49-F238E27FC236}">
                <a16:creationId xmlns:a16="http://schemas.microsoft.com/office/drawing/2014/main" id="{ADE94DB0-D81E-7B4D-ADC8-DE34C3B34FB7}"/>
              </a:ext>
            </a:extLst>
          </p:cNvPr>
          <p:cNvSpPr>
            <a:spLocks noGrp="1"/>
          </p:cNvSpPr>
          <p:nvPr>
            <p:ph sz="quarter" idx="1"/>
          </p:nvPr>
        </p:nvSpPr>
        <p:spPr/>
        <p:txBody>
          <a:bodyPr>
            <a:normAutofit fontScale="85000" lnSpcReduction="10000"/>
          </a:bodyPr>
          <a:lstStyle/>
          <a:p>
            <a:pPr algn="just"/>
            <a:r>
              <a:rPr lang="fr-FR" dirty="0"/>
              <a:t>Les parents y ont accès via leur compte </a:t>
            </a:r>
            <a:r>
              <a:rPr lang="fr-FR" dirty="0" err="1"/>
              <a:t>Educonnect</a:t>
            </a:r>
            <a:r>
              <a:rPr lang="fr-FR" dirty="0"/>
              <a:t> / Scolarité service (cf. infra).</a:t>
            </a:r>
          </a:p>
          <a:p>
            <a:pPr algn="just"/>
            <a:r>
              <a:rPr lang="fr-FR" dirty="0"/>
              <a:t>C’est un livret scolaire commun élémentaire-collège (6 à 16 ans).</a:t>
            </a:r>
          </a:p>
          <a:p>
            <a:pPr algn="just"/>
            <a:r>
              <a:rPr lang="fr-FR" dirty="0"/>
              <a:t>Accessible en ligne, il recense de façon précise les acquis de votre enfant. Chaque trimestre (ou semestre), les enseignants situent les progrès de l’élève dans les différentes matières. </a:t>
            </a:r>
          </a:p>
          <a:p>
            <a:pPr algn="just"/>
            <a:r>
              <a:rPr lang="fr-FR" dirty="0"/>
              <a:t>Y figurent aussi des appréciations, les éléments du programme travaillés, les difficultés rencontrées, les progrès constatés.</a:t>
            </a:r>
          </a:p>
          <a:p>
            <a:pPr algn="just"/>
            <a:r>
              <a:rPr lang="fr-FR" dirty="0"/>
              <a:t>A la fin de la 6</a:t>
            </a:r>
            <a:r>
              <a:rPr lang="fr-FR" baseline="30000" dirty="0"/>
              <a:t>ème</a:t>
            </a:r>
            <a:r>
              <a:rPr lang="fr-FR" dirty="0"/>
              <a:t>, un bilan de fin de cycle (dans les 5 domaines du S4C) est dressé et situe l’élève sur une échelle simple : maîtrise insuffisante, fragile, satisfaisante ou très bonne.</a:t>
            </a:r>
          </a:p>
          <a:p>
            <a:pPr algn="just"/>
            <a:r>
              <a:rPr lang="fr-FR" dirty="0"/>
              <a:t>A la fin de la 3</a:t>
            </a:r>
            <a:r>
              <a:rPr lang="fr-FR" baseline="30000" dirty="0"/>
              <a:t>ème</a:t>
            </a:r>
            <a:r>
              <a:rPr lang="fr-FR" dirty="0"/>
              <a:t>, un bilan identique sera réalisé. Les niveaux alors atteints seront pris en compte pour l’obtention du DNB* (Brevet).</a:t>
            </a:r>
          </a:p>
          <a:p>
            <a:endParaRPr lang="fr-FR" dirty="0"/>
          </a:p>
        </p:txBody>
      </p:sp>
    </p:spTree>
    <p:extLst>
      <p:ext uri="{BB962C8B-B14F-4D97-AF65-F5344CB8AC3E}">
        <p14:creationId xmlns:p14="http://schemas.microsoft.com/office/powerpoint/2010/main" val="29390677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31986" y="342536"/>
            <a:ext cx="8534400" cy="758428"/>
          </a:xfrm>
        </p:spPr>
        <p:txBody>
          <a:bodyPr>
            <a:normAutofit fontScale="90000"/>
          </a:bodyPr>
          <a:lstStyle/>
          <a:p>
            <a:r>
              <a:rPr lang="fr-FR" dirty="0"/>
              <a:t>Les matières et horaires hebdomadaires </a:t>
            </a:r>
            <a:br>
              <a:rPr lang="fr-FR" dirty="0"/>
            </a:br>
            <a:r>
              <a:rPr lang="fr-FR" dirty="0"/>
              <a:t>de la classe de 6</a:t>
            </a:r>
            <a:r>
              <a:rPr lang="fr-FR" baseline="30000" dirty="0"/>
              <a:t>ème</a:t>
            </a:r>
            <a:endParaRPr lang="fr-FR" dirty="0">
              <a:solidFill>
                <a:schemeClr val="accent6"/>
              </a:solidFill>
            </a:endParaRPr>
          </a:p>
        </p:txBody>
      </p:sp>
      <p:sp>
        <p:nvSpPr>
          <p:cNvPr id="3" name="Espace réservé du contenu 2"/>
          <p:cNvSpPr>
            <a:spLocks noGrp="1"/>
          </p:cNvSpPr>
          <p:nvPr>
            <p:ph sz="quarter" idx="1"/>
          </p:nvPr>
        </p:nvSpPr>
        <p:spPr>
          <a:xfrm>
            <a:off x="179512" y="1196752"/>
            <a:ext cx="8786874" cy="4968552"/>
          </a:xfrm>
        </p:spPr>
        <p:txBody>
          <a:bodyPr>
            <a:normAutofit fontScale="92500" lnSpcReduction="10000"/>
          </a:bodyPr>
          <a:lstStyle/>
          <a:p>
            <a:endParaRPr lang="fr-FR" sz="2000" dirty="0"/>
          </a:p>
          <a:p>
            <a:endParaRPr lang="fr-FR" sz="2000" dirty="0"/>
          </a:p>
          <a:p>
            <a:pPr marL="2677680" indent="0" algn="ctr">
              <a:buNone/>
            </a:pPr>
            <a:r>
              <a:rPr lang="fr-FR" sz="2000" dirty="0"/>
              <a:t> </a:t>
            </a:r>
          </a:p>
          <a:p>
            <a:pPr marL="2677680" indent="0" algn="ctr">
              <a:buNone/>
            </a:pPr>
            <a:endParaRPr lang="fr-FR" sz="2000" i="1" u="sng" dirty="0"/>
          </a:p>
          <a:p>
            <a:pPr marL="2677680" indent="0" algn="ctr">
              <a:buNone/>
            </a:pPr>
            <a:endParaRPr lang="fr-FR" sz="2000" i="1" u="sng" dirty="0"/>
          </a:p>
          <a:p>
            <a:pPr marL="2677680" indent="0" algn="ctr">
              <a:buNone/>
            </a:pPr>
            <a:endParaRPr lang="fr-FR" sz="2000" i="1" u="sng" dirty="0"/>
          </a:p>
          <a:p>
            <a:pPr marL="2677680" indent="0" algn="ctr">
              <a:buNone/>
            </a:pPr>
            <a:endParaRPr lang="fr-FR" sz="2000" i="1" u="sng" dirty="0"/>
          </a:p>
          <a:p>
            <a:pPr marL="0" indent="0" algn="ctr">
              <a:buNone/>
            </a:pPr>
            <a:endParaRPr lang="fr-FR" sz="2000" i="1" u="sng" dirty="0"/>
          </a:p>
          <a:p>
            <a:pPr marL="0" indent="0" algn="ctr">
              <a:buNone/>
            </a:pPr>
            <a:r>
              <a:rPr lang="fr-FR" sz="2000" i="1" u="sng" dirty="0"/>
              <a:t>TOTAL : 25h de cours + 1h de Devoirs faits</a:t>
            </a:r>
          </a:p>
          <a:p>
            <a:pPr marL="0" indent="0">
              <a:spcBef>
                <a:spcPts val="1200"/>
              </a:spcBef>
              <a:buNone/>
            </a:pPr>
            <a:r>
              <a:rPr lang="fr-FR" sz="2000" i="1" u="sng" dirty="0"/>
              <a:t>Plus éventuellement</a:t>
            </a:r>
            <a:r>
              <a:rPr lang="fr-FR" sz="2000" i="1" dirty="0"/>
              <a:t> </a:t>
            </a:r>
            <a:r>
              <a:rPr lang="fr-FR" sz="2000" dirty="0"/>
              <a:t>:</a:t>
            </a:r>
          </a:p>
          <a:p>
            <a:pPr marL="0"/>
            <a:r>
              <a:rPr lang="fr-FR" sz="2000" u="sng" dirty="0"/>
              <a:t>Dispositif « bilangue » Anglais-Espagnol</a:t>
            </a:r>
            <a:r>
              <a:rPr lang="fr-FR" sz="2000" dirty="0"/>
              <a:t> : 2h (Anglais 3h – Espagnol 3h)</a:t>
            </a:r>
          </a:p>
          <a:p>
            <a:pPr marL="0"/>
            <a:r>
              <a:rPr lang="fr-FR" sz="2000" u="sng" dirty="0"/>
              <a:t>Option « FCA » - Français et Culture Antique</a:t>
            </a:r>
            <a:r>
              <a:rPr lang="fr-FR" sz="2000" dirty="0"/>
              <a:t> » : 1h </a:t>
            </a:r>
          </a:p>
          <a:p>
            <a:pPr marL="0"/>
            <a:r>
              <a:rPr lang="fr-FR" sz="2000" u="sng" dirty="0"/>
              <a:t>Chorale</a:t>
            </a:r>
            <a:r>
              <a:rPr lang="fr-FR" sz="2000" dirty="0"/>
              <a:t> : 1h</a:t>
            </a:r>
          </a:p>
          <a:p>
            <a:pPr marL="0"/>
            <a:r>
              <a:rPr lang="fr-FR" sz="2000" dirty="0"/>
              <a:t>AS – Association Sportive</a:t>
            </a:r>
          </a:p>
          <a:p>
            <a:pPr marL="0"/>
            <a:r>
              <a:rPr lang="fr-FR" sz="2000" dirty="0"/>
              <a:t>Clubs (couture, théâtre…).</a:t>
            </a:r>
          </a:p>
          <a:p>
            <a:pPr marL="0" indent="0">
              <a:buNone/>
            </a:pPr>
            <a:endParaRPr lang="fr-FR" sz="2000" dirty="0"/>
          </a:p>
          <a:p>
            <a:pPr marL="0" indent="0">
              <a:buNone/>
            </a:pPr>
            <a:endParaRPr lang="fr-FR" sz="2000" dirty="0"/>
          </a:p>
          <a:p>
            <a:pPr marL="0" indent="0">
              <a:buNone/>
            </a:pPr>
            <a:endParaRPr lang="fr-FR" sz="2000" dirty="0"/>
          </a:p>
        </p:txBody>
      </p:sp>
      <p:pic>
        <p:nvPicPr>
          <p:cNvPr id="6" name="Image 5">
            <a:extLst>
              <a:ext uri="{FF2B5EF4-FFF2-40B4-BE49-F238E27FC236}">
                <a16:creationId xmlns:a16="http://schemas.microsoft.com/office/drawing/2014/main" id="{2809A80A-37E1-43AF-9417-ECDD3F01BA78}"/>
              </a:ext>
            </a:extLst>
          </p:cNvPr>
          <p:cNvPicPr>
            <a:picLocks noChangeAspect="1"/>
          </p:cNvPicPr>
          <p:nvPr/>
        </p:nvPicPr>
        <p:blipFill>
          <a:blip r:embed="rId2"/>
          <a:stretch>
            <a:fillRect/>
          </a:stretch>
        </p:blipFill>
        <p:spPr>
          <a:xfrm>
            <a:off x="2123728" y="1419396"/>
            <a:ext cx="4625380" cy="2232248"/>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3B882B71-F69C-48DD-9389-135B8D26E00D}"/>
              </a:ext>
            </a:extLst>
          </p:cNvPr>
          <p:cNvSpPr>
            <a:spLocks noGrp="1"/>
          </p:cNvSpPr>
          <p:nvPr>
            <p:ph type="title"/>
          </p:nvPr>
        </p:nvSpPr>
        <p:spPr>
          <a:xfrm>
            <a:off x="301752" y="228600"/>
            <a:ext cx="8534400" cy="608112"/>
          </a:xfrm>
        </p:spPr>
        <p:txBody>
          <a:bodyPr/>
          <a:lstStyle/>
          <a:p>
            <a:r>
              <a:rPr lang="fr-FR" dirty="0"/>
              <a:t>FCA – Français et Culture Antique</a:t>
            </a:r>
          </a:p>
        </p:txBody>
      </p:sp>
      <p:sp>
        <p:nvSpPr>
          <p:cNvPr id="3" name="Espace réservé du contenu 2">
            <a:extLst>
              <a:ext uri="{FF2B5EF4-FFF2-40B4-BE49-F238E27FC236}">
                <a16:creationId xmlns:a16="http://schemas.microsoft.com/office/drawing/2014/main" id="{C1177D4E-E4A0-42CB-89F5-8668C35A2D5D}"/>
              </a:ext>
            </a:extLst>
          </p:cNvPr>
          <p:cNvSpPr>
            <a:spLocks noGrp="1"/>
          </p:cNvSpPr>
          <p:nvPr>
            <p:ph sz="quarter" idx="1"/>
          </p:nvPr>
        </p:nvSpPr>
        <p:spPr/>
        <p:txBody>
          <a:bodyPr/>
          <a:lstStyle/>
          <a:p>
            <a:pPr marL="0" indent="0">
              <a:buNone/>
            </a:pPr>
            <a:r>
              <a:rPr lang="fr-FR" dirty="0"/>
              <a:t>Cet enseignement facultatif ne constitue pas un enseignement anticipé du latin mais un levier pour la maîtrise de la langue en fonction des besoins des élèves, tels que les révèlent les évaluations nationales , en poursuivant 3 objectifs :</a:t>
            </a:r>
          </a:p>
          <a:p>
            <a:r>
              <a:rPr lang="fr-FR" dirty="0"/>
              <a:t>Consolider les acquis grammaticaux, par le relais du latin;</a:t>
            </a:r>
          </a:p>
          <a:p>
            <a:r>
              <a:rPr lang="fr-FR" dirty="0"/>
              <a:t>Enrichir le lexique grâce au latin et au grec;</a:t>
            </a:r>
          </a:p>
          <a:p>
            <a:r>
              <a:rPr lang="fr-FR" dirty="0"/>
              <a:t>Enrichir la culture par la découverte des grands mythes.</a:t>
            </a:r>
          </a:p>
        </p:txBody>
      </p:sp>
    </p:spTree>
    <p:extLst>
      <p:ext uri="{BB962C8B-B14F-4D97-AF65-F5344CB8AC3E}">
        <p14:creationId xmlns:p14="http://schemas.microsoft.com/office/powerpoint/2010/main" val="19431145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01752" y="228600"/>
            <a:ext cx="8534400" cy="752128"/>
          </a:xfrm>
        </p:spPr>
        <p:txBody>
          <a:bodyPr>
            <a:normAutofit/>
          </a:bodyPr>
          <a:lstStyle/>
          <a:p>
            <a:r>
              <a:rPr lang="fr-FR" dirty="0"/>
              <a:t>Les horaires du collège Elsa Triolet</a:t>
            </a:r>
            <a:endParaRPr lang="fr-FR" dirty="0">
              <a:solidFill>
                <a:schemeClr val="accent6"/>
              </a:solidFill>
            </a:endParaRPr>
          </a:p>
        </p:txBody>
      </p:sp>
      <p:graphicFrame>
        <p:nvGraphicFramePr>
          <p:cNvPr id="4" name="Tableau 3"/>
          <p:cNvGraphicFramePr>
            <a:graphicFrameLocks noGrp="1"/>
          </p:cNvGraphicFramePr>
          <p:nvPr>
            <p:extLst>
              <p:ext uri="{D42A27DB-BD31-4B8C-83A1-F6EECF244321}">
                <p14:modId xmlns:p14="http://schemas.microsoft.com/office/powerpoint/2010/main" val="2830278974"/>
              </p:ext>
            </p:extLst>
          </p:nvPr>
        </p:nvGraphicFramePr>
        <p:xfrm>
          <a:off x="1330325" y="1628801"/>
          <a:ext cx="6477000" cy="4443310"/>
        </p:xfrm>
        <a:graphic>
          <a:graphicData uri="http://schemas.openxmlformats.org/drawingml/2006/table">
            <a:tbl>
              <a:tblPr>
                <a:tableStyleId>{5C22544A-7EE6-4342-B048-85BDC9FD1C3A}</a:tableStyleId>
              </a:tblPr>
              <a:tblGrid>
                <a:gridCol w="6477000">
                  <a:extLst>
                    <a:ext uri="{9D8B030D-6E8A-4147-A177-3AD203B41FA5}">
                      <a16:colId xmlns:a16="http://schemas.microsoft.com/office/drawing/2014/main" val="20000"/>
                    </a:ext>
                  </a:extLst>
                </a:gridCol>
              </a:tblGrid>
              <a:tr h="271898">
                <a:tc>
                  <a:txBody>
                    <a:bodyPr/>
                    <a:lstStyle/>
                    <a:p>
                      <a:pPr algn="ctr" hangingPunct="0">
                        <a:lnSpc>
                          <a:spcPct val="115000"/>
                        </a:lnSpc>
                        <a:spcAft>
                          <a:spcPts val="0"/>
                        </a:spcAft>
                      </a:pPr>
                      <a:endParaRPr lang="fr-FR" sz="1200" kern="150" dirty="0">
                        <a:effectLst/>
                        <a:latin typeface="Arial" charset="0"/>
                        <a:ea typeface="Arial" charset="0"/>
                      </a:endParaRPr>
                    </a:p>
                  </a:txBody>
                  <a:tcPr marL="68580" marR="68580" marT="0" marB="0"/>
                </a:tc>
                <a:extLst>
                  <a:ext uri="{0D108BD9-81ED-4DB2-BD59-A6C34878D82A}">
                    <a16:rowId xmlns:a16="http://schemas.microsoft.com/office/drawing/2014/main" val="10000"/>
                  </a:ext>
                </a:extLst>
              </a:tr>
              <a:tr h="363640">
                <a:tc>
                  <a:txBody>
                    <a:bodyPr/>
                    <a:lstStyle/>
                    <a:p>
                      <a:pPr marL="2340000" algn="just" hangingPunct="0">
                        <a:lnSpc>
                          <a:spcPct val="115000"/>
                        </a:lnSpc>
                        <a:spcAft>
                          <a:spcPts val="0"/>
                        </a:spcAft>
                      </a:pPr>
                      <a:r>
                        <a:rPr lang="fr-FR" dirty="0"/>
                        <a:t>M1 : (7h55) </a:t>
                      </a:r>
                      <a:r>
                        <a:rPr lang="fr-FR" b="1" u="sng" dirty="0"/>
                        <a:t>8h00</a:t>
                      </a:r>
                      <a:r>
                        <a:rPr lang="fr-FR" dirty="0"/>
                        <a:t> - 8h55</a:t>
                      </a:r>
                    </a:p>
                  </a:txBody>
                  <a:tcPr marL="68580" marR="68580" marT="0" marB="0" anchor="ctr"/>
                </a:tc>
                <a:extLst>
                  <a:ext uri="{0D108BD9-81ED-4DB2-BD59-A6C34878D82A}">
                    <a16:rowId xmlns:a16="http://schemas.microsoft.com/office/drawing/2014/main" val="10001"/>
                  </a:ext>
                </a:extLst>
              </a:tr>
              <a:tr h="363640">
                <a:tc>
                  <a:txBody>
                    <a:bodyPr/>
                    <a:lstStyle/>
                    <a:p>
                      <a:pPr marL="2340000" algn="just" hangingPunct="0">
                        <a:lnSpc>
                          <a:spcPct val="115000"/>
                        </a:lnSpc>
                        <a:spcAft>
                          <a:spcPts val="0"/>
                        </a:spcAft>
                      </a:pPr>
                      <a:r>
                        <a:rPr lang="fr-FR" dirty="0"/>
                        <a:t>M2</a:t>
                      </a:r>
                      <a:r>
                        <a:rPr lang="fr-FR" baseline="0" dirty="0"/>
                        <a:t> : 9</a:t>
                      </a:r>
                      <a:r>
                        <a:rPr lang="fr-FR" dirty="0"/>
                        <a:t>h - 9h55</a:t>
                      </a:r>
                    </a:p>
                  </a:txBody>
                  <a:tcPr marL="68580" marR="68580" marT="0" marB="0" anchor="ctr"/>
                </a:tc>
                <a:extLst>
                  <a:ext uri="{0D108BD9-81ED-4DB2-BD59-A6C34878D82A}">
                    <a16:rowId xmlns:a16="http://schemas.microsoft.com/office/drawing/2014/main" val="10002"/>
                  </a:ext>
                </a:extLst>
              </a:tr>
              <a:tr h="363640">
                <a:tc>
                  <a:txBody>
                    <a:bodyPr/>
                    <a:lstStyle/>
                    <a:p>
                      <a:pPr algn="ctr" hangingPunct="0">
                        <a:lnSpc>
                          <a:spcPct val="115000"/>
                        </a:lnSpc>
                        <a:spcAft>
                          <a:spcPts val="0"/>
                        </a:spcAft>
                      </a:pPr>
                      <a:r>
                        <a:rPr lang="fr-FR" b="1" dirty="0"/>
                        <a:t>Récréation 9h55 - 10h10</a:t>
                      </a:r>
                    </a:p>
                  </a:txBody>
                  <a:tcPr marL="68580" marR="68580" marT="0" marB="0" anchor="ctr"/>
                </a:tc>
                <a:extLst>
                  <a:ext uri="{0D108BD9-81ED-4DB2-BD59-A6C34878D82A}">
                    <a16:rowId xmlns:a16="http://schemas.microsoft.com/office/drawing/2014/main" val="10003"/>
                  </a:ext>
                </a:extLst>
              </a:tr>
              <a:tr h="363640">
                <a:tc>
                  <a:txBody>
                    <a:bodyPr/>
                    <a:lstStyle/>
                    <a:p>
                      <a:pPr marL="2340000" algn="just" hangingPunct="0">
                        <a:lnSpc>
                          <a:spcPct val="115000"/>
                        </a:lnSpc>
                        <a:spcAft>
                          <a:spcPts val="0"/>
                        </a:spcAft>
                      </a:pPr>
                      <a:r>
                        <a:rPr lang="fr-FR" dirty="0"/>
                        <a:t>M3</a:t>
                      </a:r>
                      <a:r>
                        <a:rPr lang="fr-FR" baseline="0" dirty="0"/>
                        <a:t> : </a:t>
                      </a:r>
                      <a:r>
                        <a:rPr lang="fr-FR" dirty="0"/>
                        <a:t>10h10 - 11h05</a:t>
                      </a:r>
                    </a:p>
                  </a:txBody>
                  <a:tcPr marL="68580" marR="68580" marT="0" marB="0" anchor="ctr"/>
                </a:tc>
                <a:extLst>
                  <a:ext uri="{0D108BD9-81ED-4DB2-BD59-A6C34878D82A}">
                    <a16:rowId xmlns:a16="http://schemas.microsoft.com/office/drawing/2014/main" val="10004"/>
                  </a:ext>
                </a:extLst>
              </a:tr>
              <a:tr h="363640">
                <a:tc>
                  <a:txBody>
                    <a:bodyPr/>
                    <a:lstStyle/>
                    <a:p>
                      <a:pPr marL="2340000" algn="just" hangingPunct="0">
                        <a:lnSpc>
                          <a:spcPct val="115000"/>
                        </a:lnSpc>
                        <a:spcAft>
                          <a:spcPts val="0"/>
                        </a:spcAft>
                      </a:pPr>
                      <a:r>
                        <a:rPr lang="fr-FR" dirty="0"/>
                        <a:t>M4</a:t>
                      </a:r>
                      <a:r>
                        <a:rPr lang="fr-FR" baseline="0" dirty="0"/>
                        <a:t> : </a:t>
                      </a:r>
                      <a:r>
                        <a:rPr lang="fr-FR" dirty="0"/>
                        <a:t>11h10 - 12h05</a:t>
                      </a:r>
                    </a:p>
                  </a:txBody>
                  <a:tcPr marL="68580" marR="68580" marT="0" marB="0" anchor="ctr"/>
                </a:tc>
                <a:extLst>
                  <a:ext uri="{0D108BD9-81ED-4DB2-BD59-A6C34878D82A}">
                    <a16:rowId xmlns:a16="http://schemas.microsoft.com/office/drawing/2014/main" val="10005"/>
                  </a:ext>
                </a:extLst>
              </a:tr>
              <a:tr h="363640">
                <a:tc>
                  <a:txBody>
                    <a:bodyPr/>
                    <a:lstStyle/>
                    <a:p>
                      <a:pPr algn="ctr" hangingPunct="0">
                        <a:lnSpc>
                          <a:spcPct val="115000"/>
                        </a:lnSpc>
                        <a:spcAft>
                          <a:spcPts val="0"/>
                        </a:spcAft>
                      </a:pPr>
                      <a:r>
                        <a:rPr lang="fr-FR" b="1" dirty="0"/>
                        <a:t>Pause déjeuner 12h05 - 13h30</a:t>
                      </a:r>
                    </a:p>
                  </a:txBody>
                  <a:tcPr marL="68580" marR="68580" marT="0" marB="0" anchor="ctr"/>
                </a:tc>
                <a:extLst>
                  <a:ext uri="{0D108BD9-81ED-4DB2-BD59-A6C34878D82A}">
                    <a16:rowId xmlns:a16="http://schemas.microsoft.com/office/drawing/2014/main" val="10006"/>
                  </a:ext>
                </a:extLst>
              </a:tr>
              <a:tr h="373366">
                <a:tc>
                  <a:txBody>
                    <a:bodyPr/>
                    <a:lstStyle/>
                    <a:p>
                      <a:pPr marL="2340000" algn="just" hangingPunct="0">
                        <a:lnSpc>
                          <a:spcPct val="115000"/>
                        </a:lnSpc>
                        <a:spcAft>
                          <a:spcPts val="0"/>
                        </a:spcAft>
                      </a:pPr>
                      <a:r>
                        <a:rPr lang="fr-FR" dirty="0"/>
                        <a:t>S1 : 13h30 - 14h25</a:t>
                      </a:r>
                    </a:p>
                  </a:txBody>
                  <a:tcPr marL="68580" marR="68580" marT="0" marB="0" anchor="ctr"/>
                </a:tc>
                <a:extLst>
                  <a:ext uri="{0D108BD9-81ED-4DB2-BD59-A6C34878D82A}">
                    <a16:rowId xmlns:a16="http://schemas.microsoft.com/office/drawing/2014/main" val="10007"/>
                  </a:ext>
                </a:extLst>
              </a:tr>
              <a:tr h="363640">
                <a:tc>
                  <a:txBody>
                    <a:bodyPr/>
                    <a:lstStyle/>
                    <a:p>
                      <a:pPr marL="2340000" algn="just" hangingPunct="0">
                        <a:lnSpc>
                          <a:spcPct val="115000"/>
                        </a:lnSpc>
                        <a:spcAft>
                          <a:spcPts val="0"/>
                        </a:spcAft>
                      </a:pPr>
                      <a:r>
                        <a:rPr lang="fr-FR" dirty="0"/>
                        <a:t>S2 : 14h30 - 15h25</a:t>
                      </a:r>
                    </a:p>
                  </a:txBody>
                  <a:tcPr marL="68580" marR="68580" marT="0" marB="0" anchor="ctr"/>
                </a:tc>
                <a:extLst>
                  <a:ext uri="{0D108BD9-81ED-4DB2-BD59-A6C34878D82A}">
                    <a16:rowId xmlns:a16="http://schemas.microsoft.com/office/drawing/2014/main" val="10008"/>
                  </a:ext>
                </a:extLst>
              </a:tr>
              <a:tr h="363640">
                <a:tc>
                  <a:txBody>
                    <a:bodyPr/>
                    <a:lstStyle/>
                    <a:p>
                      <a:pPr marL="0" marR="0" lvl="0" indent="0" algn="ctr" defTabSz="914400" rtl="0" eaLnBrk="1" fontAlgn="auto" latinLnBrk="0" hangingPunct="0">
                        <a:lnSpc>
                          <a:spcPct val="115000"/>
                        </a:lnSpc>
                        <a:spcBef>
                          <a:spcPts val="0"/>
                        </a:spcBef>
                        <a:spcAft>
                          <a:spcPts val="0"/>
                        </a:spcAft>
                        <a:buClrTx/>
                        <a:buSzTx/>
                        <a:buFontTx/>
                        <a:buNone/>
                        <a:tabLst/>
                        <a:defRPr/>
                      </a:pPr>
                      <a:r>
                        <a:rPr lang="fr-FR" b="1" dirty="0"/>
                        <a:t>Récréation 15h25 - 15h40</a:t>
                      </a:r>
                    </a:p>
                  </a:txBody>
                  <a:tcPr marL="68580" marR="68580" marT="0" marB="0" anchor="ctr"/>
                </a:tc>
                <a:extLst>
                  <a:ext uri="{0D108BD9-81ED-4DB2-BD59-A6C34878D82A}">
                    <a16:rowId xmlns:a16="http://schemas.microsoft.com/office/drawing/2014/main" val="10009"/>
                  </a:ext>
                </a:extLst>
              </a:tr>
              <a:tr h="549053">
                <a:tc>
                  <a:txBody>
                    <a:bodyPr/>
                    <a:lstStyle/>
                    <a:p>
                      <a:pPr marL="0" marR="0" lvl="0" indent="0" algn="ctr" defTabSz="914400" rtl="0" eaLnBrk="1" fontAlgn="auto" latinLnBrk="0" hangingPunct="0">
                        <a:lnSpc>
                          <a:spcPct val="115000"/>
                        </a:lnSpc>
                        <a:spcBef>
                          <a:spcPts val="0"/>
                        </a:spcBef>
                        <a:spcAft>
                          <a:spcPts val="0"/>
                        </a:spcAft>
                        <a:buClrTx/>
                        <a:buSzTx/>
                        <a:buFontTx/>
                        <a:buNone/>
                        <a:tabLst/>
                        <a:defRPr/>
                      </a:pPr>
                      <a:r>
                        <a:rPr lang="fr-FR" sz="1800" dirty="0"/>
                        <a:t>S3 : 15h40 - </a:t>
                      </a:r>
                      <a:r>
                        <a:rPr lang="fr-FR" sz="1800" b="1" u="sng" dirty="0"/>
                        <a:t>16h35</a:t>
                      </a:r>
                    </a:p>
                    <a:p>
                      <a:pPr algn="r" hangingPunct="0">
                        <a:lnSpc>
                          <a:spcPct val="115000"/>
                        </a:lnSpc>
                        <a:spcAft>
                          <a:spcPts val="0"/>
                        </a:spcAft>
                      </a:pPr>
                      <a:r>
                        <a:rPr lang="fr-FR" sz="1000" kern="150" dirty="0">
                          <a:effectLst/>
                          <a:highlight>
                            <a:srgbClr val="FFFF00"/>
                          </a:highlight>
                        </a:rPr>
                        <a:t> </a:t>
                      </a:r>
                      <a:endParaRPr lang="fr-FR" sz="1200" kern="150" dirty="0">
                        <a:effectLst/>
                        <a:latin typeface="Arial" charset="0"/>
                        <a:ea typeface="Arial" charset="0"/>
                      </a:endParaRPr>
                    </a:p>
                  </a:txBody>
                  <a:tcPr marL="68580" marR="68580" marT="0" marB="0" anchor="ctr"/>
                </a:tc>
                <a:extLst>
                  <a:ext uri="{0D108BD9-81ED-4DB2-BD59-A6C34878D82A}">
                    <a16:rowId xmlns:a16="http://schemas.microsoft.com/office/drawing/2014/main" val="10010"/>
                  </a:ext>
                </a:extLst>
              </a:tr>
              <a:tr h="339873">
                <a:tc>
                  <a:txBody>
                    <a:bodyPr/>
                    <a:lstStyle/>
                    <a:p>
                      <a:pPr algn="r" hangingPunct="0">
                        <a:lnSpc>
                          <a:spcPct val="115000"/>
                        </a:lnSpc>
                        <a:spcAft>
                          <a:spcPts val="0"/>
                        </a:spcAft>
                      </a:pPr>
                      <a:r>
                        <a:rPr lang="fr-FR" sz="1000" kern="150" dirty="0">
                          <a:effectLst/>
                          <a:highlight>
                            <a:srgbClr val="FFFF00"/>
                          </a:highlight>
                        </a:rPr>
                        <a:t> </a:t>
                      </a:r>
                      <a:endParaRPr lang="fr-FR" sz="1200" kern="150" dirty="0">
                        <a:effectLst/>
                        <a:latin typeface="Arial" charset="0"/>
                        <a:ea typeface="Arial" charset="0"/>
                      </a:endParaRPr>
                    </a:p>
                  </a:txBody>
                  <a:tcPr marL="68580" marR="68580" marT="0" marB="0" anchor="ctr"/>
                </a:tc>
                <a:extLst>
                  <a:ext uri="{0D108BD9-81ED-4DB2-BD59-A6C34878D82A}">
                    <a16:rowId xmlns:a16="http://schemas.microsoft.com/office/drawing/2014/main" val="10011"/>
                  </a:ext>
                </a:extLst>
              </a:tr>
            </a:tbl>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re 1"/>
          <p:cNvSpPr>
            <a:spLocks noGrp="1"/>
          </p:cNvSpPr>
          <p:nvPr>
            <p:ph type="title"/>
          </p:nvPr>
        </p:nvSpPr>
        <p:spPr>
          <a:xfrm>
            <a:off x="107504" y="260648"/>
            <a:ext cx="8928992" cy="864096"/>
          </a:xfrm>
        </p:spPr>
        <p:txBody>
          <a:bodyPr>
            <a:noAutofit/>
          </a:bodyPr>
          <a:lstStyle/>
          <a:p>
            <a:pPr eaLnBrk="1" hangingPunct="1"/>
            <a:r>
              <a:rPr lang="fr-FR" altLang="fr-FR" sz="2600" dirty="0" err="1">
                <a:solidFill>
                  <a:schemeClr val="accent3"/>
                </a:solidFill>
              </a:rPr>
              <a:t>Educonnect</a:t>
            </a:r>
            <a:r>
              <a:rPr lang="fr-FR" altLang="fr-FR" sz="2600" dirty="0">
                <a:solidFill>
                  <a:schemeClr val="accent3"/>
                </a:solidFill>
              </a:rPr>
              <a:t> - l’ENT* (Mon ENT Occitanie), Pronote et Sacoche : </a:t>
            </a:r>
            <a:br>
              <a:rPr lang="fr-FR" altLang="fr-FR" sz="2600" dirty="0"/>
            </a:br>
            <a:r>
              <a:rPr lang="fr-FR" altLang="fr-FR" sz="2600" dirty="0"/>
              <a:t>des outils numériques au service des élèves et des parents</a:t>
            </a:r>
          </a:p>
        </p:txBody>
      </p:sp>
      <p:sp>
        <p:nvSpPr>
          <p:cNvPr id="3" name="Espace réservé du contenu 2"/>
          <p:cNvSpPr>
            <a:spLocks noGrp="1"/>
          </p:cNvSpPr>
          <p:nvPr>
            <p:ph idx="1"/>
          </p:nvPr>
        </p:nvSpPr>
        <p:spPr>
          <a:xfrm>
            <a:off x="251520" y="1700808"/>
            <a:ext cx="8712968" cy="4607917"/>
          </a:xfrm>
        </p:spPr>
        <p:txBody>
          <a:bodyPr rtlCol="0">
            <a:normAutofit fontScale="62500" lnSpcReduction="20000"/>
          </a:bodyPr>
          <a:lstStyle/>
          <a:p>
            <a:pPr marL="0" indent="0" algn="just" eaLnBrk="1" fontAlgn="auto" hangingPunct="1">
              <a:spcAft>
                <a:spcPts val="0"/>
              </a:spcAft>
              <a:buClr>
                <a:schemeClr val="accent1">
                  <a:lumMod val="75000"/>
                </a:schemeClr>
              </a:buClr>
              <a:buNone/>
              <a:defRPr/>
            </a:pPr>
            <a:r>
              <a:rPr lang="fr-FR" sz="2300" b="1" i="1" dirty="0"/>
              <a:t>*ENT : Espace/Environnement Numérique de Travail</a:t>
            </a:r>
          </a:p>
          <a:p>
            <a:pPr marL="0" indent="0" algn="just">
              <a:spcAft>
                <a:spcPts val="600"/>
              </a:spcAft>
              <a:buNone/>
            </a:pPr>
            <a:r>
              <a:rPr lang="fr-FR" b="1" dirty="0"/>
              <a:t>Les parents peuvent initialiser leur compte </a:t>
            </a:r>
            <a:r>
              <a:rPr lang="fr-FR" b="1" dirty="0" err="1"/>
              <a:t>Educonnect</a:t>
            </a:r>
            <a:r>
              <a:rPr lang="fr-FR" b="1" dirty="0"/>
              <a:t> dès à présent (</a:t>
            </a:r>
            <a:r>
              <a:rPr lang="fr-FR" b="1" dirty="0">
                <a:hlinkClick r:id="rId2"/>
              </a:rPr>
              <a:t>https://educonnect.education.gouv.fr</a:t>
            </a:r>
            <a:r>
              <a:rPr lang="fr-FR" b="1" dirty="0"/>
              <a:t>). Mais l’accès sécurisé à l ’ENT ne sera possible qu’à partir de la rentrée. En attendant, ils peuvent consulter la page publique de l’ENT : </a:t>
            </a:r>
          </a:p>
          <a:p>
            <a:pPr marL="0" indent="0" algn="just">
              <a:spcBef>
                <a:spcPts val="0"/>
              </a:spcBef>
              <a:spcAft>
                <a:spcPts val="600"/>
              </a:spcAft>
              <a:buNone/>
            </a:pPr>
            <a:r>
              <a:rPr lang="fr-FR" b="1" dirty="0">
                <a:hlinkClick r:id="rId3"/>
              </a:rPr>
              <a:t>https://elsa-triolet.mon-ent-occitanie.fr</a:t>
            </a:r>
            <a:r>
              <a:rPr lang="fr-FR" b="1" dirty="0"/>
              <a:t> </a:t>
            </a:r>
          </a:p>
          <a:p>
            <a:pPr marL="0" indent="0" algn="just">
              <a:spcAft>
                <a:spcPts val="600"/>
              </a:spcAft>
              <a:buNone/>
            </a:pPr>
            <a:r>
              <a:rPr lang="fr-FR" b="1" dirty="0"/>
              <a:t>Les parents auront alors accès à de nombreuses informations concernant la scolarité de leur enfant :</a:t>
            </a:r>
          </a:p>
          <a:p>
            <a:pPr marL="0" indent="0" algn="just">
              <a:spcAft>
                <a:spcPts val="600"/>
              </a:spcAft>
              <a:buNone/>
            </a:pPr>
            <a:r>
              <a:rPr lang="fr-FR" b="1" u="sng" dirty="0"/>
              <a:t>Soit sur l’ENT</a:t>
            </a:r>
            <a:r>
              <a:rPr lang="fr-FR" b="1" dirty="0"/>
              <a:t> </a:t>
            </a:r>
            <a:r>
              <a:rPr lang="fr-FR" dirty="0"/>
              <a:t>: informations générales concernant la vie du collège, calendrier du collège, accès à Pronote (absences, retards, discipline, cahier de textes, bilans périodiques…), communication avec les enseignants via une messagerie sécurisée;</a:t>
            </a:r>
          </a:p>
          <a:p>
            <a:pPr marL="0" indent="0" algn="just">
              <a:spcAft>
                <a:spcPts val="600"/>
              </a:spcAft>
              <a:buNone/>
            </a:pPr>
            <a:r>
              <a:rPr lang="fr-FR" b="1" u="sng" dirty="0"/>
              <a:t>Soit via </a:t>
            </a:r>
            <a:r>
              <a:rPr lang="fr-FR" b="1" u="sng" dirty="0" err="1"/>
              <a:t>Educonnect</a:t>
            </a:r>
            <a:r>
              <a:rPr lang="fr-FR" b="1" dirty="0"/>
              <a:t> </a:t>
            </a:r>
            <a:r>
              <a:rPr lang="fr-FR" dirty="0"/>
              <a:t>: demande de bourse, accès au LSU (Livret scolaire unique), orientation post-3</a:t>
            </a:r>
            <a:r>
              <a:rPr lang="fr-FR" baseline="30000" dirty="0"/>
              <a:t>ème</a:t>
            </a:r>
            <a:r>
              <a:rPr lang="fr-FR" dirty="0"/>
              <a:t>, affectation post-3</a:t>
            </a:r>
            <a:r>
              <a:rPr lang="fr-FR" baseline="30000" dirty="0"/>
              <a:t>ème</a:t>
            </a:r>
            <a:r>
              <a:rPr lang="fr-FR" dirty="0"/>
              <a:t>, inscription au lycée…</a:t>
            </a:r>
          </a:p>
          <a:p>
            <a:pPr algn="just" eaLnBrk="1" fontAlgn="auto" hangingPunct="1">
              <a:spcAft>
                <a:spcPts val="0"/>
              </a:spcAft>
              <a:buClr>
                <a:schemeClr val="accent1">
                  <a:lumMod val="75000"/>
                </a:schemeClr>
              </a:buClr>
              <a:defRPr/>
            </a:pPr>
            <a:r>
              <a:rPr lang="fr-FR" dirty="0"/>
              <a:t>Cet identifiant et ce mot de passe sont </a:t>
            </a:r>
            <a:r>
              <a:rPr lang="fr-FR" b="1" dirty="0"/>
              <a:t>confidentiels</a:t>
            </a:r>
            <a:r>
              <a:rPr lang="fr-FR" dirty="0"/>
              <a:t> et seront à </a:t>
            </a:r>
            <a:r>
              <a:rPr lang="fr-FR" b="1" dirty="0"/>
              <a:t>conserver tout au long de la scolarité du collège (puis au lycée)</a:t>
            </a:r>
            <a:r>
              <a:rPr lang="fr-FR" dirty="0"/>
              <a:t>. </a:t>
            </a:r>
          </a:p>
          <a:p>
            <a:pPr algn="just" eaLnBrk="1" fontAlgn="auto" hangingPunct="1">
              <a:spcAft>
                <a:spcPts val="0"/>
              </a:spcAft>
              <a:buClr>
                <a:schemeClr val="accent1">
                  <a:lumMod val="75000"/>
                </a:schemeClr>
              </a:buClr>
              <a:defRPr/>
            </a:pPr>
            <a:r>
              <a:rPr lang="fr-FR" dirty="0"/>
              <a:t>Chacun doit se connecter avec son identifiant personnel : les parents avec leurs identifiants, les élèves avec les leurs.</a:t>
            </a:r>
          </a:p>
          <a:p>
            <a:pPr marL="0" indent="0" algn="just" eaLnBrk="1" fontAlgn="auto" hangingPunct="1">
              <a:spcAft>
                <a:spcPts val="0"/>
              </a:spcAft>
              <a:buClr>
                <a:schemeClr val="accent1">
                  <a:lumMod val="75000"/>
                </a:schemeClr>
              </a:buClr>
              <a:buNone/>
              <a:defRPr/>
            </a:pPr>
            <a:endParaRPr lang="fr-FR" dirty="0"/>
          </a:p>
          <a:p>
            <a:pPr marL="0" indent="0" algn="just">
              <a:buClr>
                <a:schemeClr val="accent1">
                  <a:lumMod val="75000"/>
                </a:schemeClr>
              </a:buClr>
              <a:buNone/>
              <a:defRPr/>
            </a:pPr>
            <a:r>
              <a:rPr lang="fr-FR" sz="2600" b="1" dirty="0"/>
              <a:t>Les élèves de 6</a:t>
            </a:r>
            <a:r>
              <a:rPr lang="fr-FR" sz="2600" b="1" baseline="30000" dirty="0"/>
              <a:t>ème</a:t>
            </a:r>
            <a:r>
              <a:rPr lang="fr-FR" sz="2600" b="1" dirty="0"/>
              <a:t> </a:t>
            </a:r>
            <a:r>
              <a:rPr lang="fr-FR" sz="2600" dirty="0"/>
              <a:t>recevront aussi à la rentrée un </a:t>
            </a:r>
            <a:r>
              <a:rPr lang="fr-FR" sz="2600" b="1" dirty="0"/>
              <a:t>identifiant</a:t>
            </a:r>
            <a:r>
              <a:rPr lang="fr-FR" sz="2600" dirty="0"/>
              <a:t> et un </a:t>
            </a:r>
            <a:r>
              <a:rPr lang="fr-FR" sz="2600" b="1" dirty="0"/>
              <a:t>mot de passe pour accéder à l’ENT.</a:t>
            </a:r>
          </a:p>
        </p:txBody>
      </p:sp>
    </p:spTree>
    <p:extLst>
      <p:ext uri="{BB962C8B-B14F-4D97-AF65-F5344CB8AC3E}">
        <p14:creationId xmlns:p14="http://schemas.microsoft.com/office/powerpoint/2010/main" val="60739506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01752" y="228600"/>
            <a:ext cx="8534400" cy="752128"/>
          </a:xfrm>
        </p:spPr>
        <p:txBody>
          <a:bodyPr>
            <a:normAutofit/>
          </a:bodyPr>
          <a:lstStyle/>
          <a:p>
            <a:r>
              <a:rPr lang="fr-FR" dirty="0"/>
              <a:t>Les différences essentielles CM2 – 6</a:t>
            </a:r>
            <a:r>
              <a:rPr lang="fr-FR" baseline="30000" dirty="0"/>
              <a:t>ème</a:t>
            </a:r>
            <a:endParaRPr lang="fr-FR" dirty="0">
              <a:solidFill>
                <a:schemeClr val="accent6"/>
              </a:solidFill>
            </a:endParaRPr>
          </a:p>
        </p:txBody>
      </p:sp>
      <p:sp>
        <p:nvSpPr>
          <p:cNvPr id="3" name="Espace réservé du contenu 2"/>
          <p:cNvSpPr>
            <a:spLocks noGrp="1"/>
          </p:cNvSpPr>
          <p:nvPr>
            <p:ph sz="quarter" idx="1"/>
          </p:nvPr>
        </p:nvSpPr>
        <p:spPr>
          <a:xfrm>
            <a:off x="332232" y="1628800"/>
            <a:ext cx="8503920" cy="4059832"/>
          </a:xfrm>
        </p:spPr>
        <p:txBody>
          <a:bodyPr>
            <a:normAutofit fontScale="92500"/>
          </a:bodyPr>
          <a:lstStyle/>
          <a:p>
            <a:pPr>
              <a:buNone/>
            </a:pPr>
            <a:endParaRPr lang="fr-FR" sz="2400" dirty="0"/>
          </a:p>
          <a:p>
            <a:pPr lvl="1" algn="just"/>
            <a:r>
              <a:rPr lang="fr-FR" sz="2400" dirty="0">
                <a:solidFill>
                  <a:schemeClr val="tx1"/>
                </a:solidFill>
              </a:rPr>
              <a:t>Une école souvent plus grande, plus éloignée (avec pour certains élèves un transport par bus pour y venir), qu’il faut découvrir;</a:t>
            </a:r>
          </a:p>
          <a:p>
            <a:pPr lvl="1" algn="just"/>
            <a:r>
              <a:rPr lang="fr-FR" sz="2400" dirty="0">
                <a:solidFill>
                  <a:schemeClr val="tx1"/>
                </a:solidFill>
              </a:rPr>
              <a:t>Un déjeuner souvent pris sur place (demi-pension);</a:t>
            </a:r>
          </a:p>
          <a:p>
            <a:pPr lvl="1" algn="just"/>
            <a:r>
              <a:rPr lang="fr-FR" sz="2400" dirty="0">
                <a:solidFill>
                  <a:schemeClr val="tx1"/>
                </a:solidFill>
              </a:rPr>
              <a:t>Une plus grande distance maître-élève;</a:t>
            </a:r>
            <a:endParaRPr lang="fr-FR" sz="2400" dirty="0">
              <a:solidFill>
                <a:srgbClr val="7030A0"/>
              </a:solidFill>
            </a:endParaRPr>
          </a:p>
          <a:p>
            <a:pPr lvl="1" algn="just"/>
            <a:r>
              <a:rPr lang="fr-FR" sz="2400" dirty="0">
                <a:solidFill>
                  <a:schemeClr val="tx1"/>
                </a:solidFill>
              </a:rPr>
              <a:t>Un mode de guidage pédagogique favorisant l’autonomie;</a:t>
            </a:r>
            <a:endParaRPr lang="fr-FR" sz="2400" dirty="0">
              <a:solidFill>
                <a:srgbClr val="7030A0"/>
              </a:solidFill>
            </a:endParaRPr>
          </a:p>
          <a:p>
            <a:pPr lvl="1" algn="just"/>
            <a:r>
              <a:rPr lang="fr-FR" sz="2400" dirty="0">
                <a:solidFill>
                  <a:schemeClr val="tx1"/>
                </a:solidFill>
              </a:rPr>
              <a:t>Un rythme de travail plus soutenu et variable dans le temps;</a:t>
            </a:r>
            <a:endParaRPr lang="fr-FR" sz="2400" dirty="0">
              <a:solidFill>
                <a:srgbClr val="7030A0"/>
              </a:solidFill>
            </a:endParaRPr>
          </a:p>
          <a:p>
            <a:pPr lvl="1" algn="just"/>
            <a:r>
              <a:rPr lang="fr-FR" sz="2400" dirty="0">
                <a:solidFill>
                  <a:schemeClr val="tx1"/>
                </a:solidFill>
              </a:rPr>
              <a:t>Une plus grande place au travail personnel pour l'élève;</a:t>
            </a:r>
          </a:p>
          <a:p>
            <a:pPr lvl="1" algn="just"/>
            <a:r>
              <a:rPr lang="fr-FR" sz="2400" dirty="0">
                <a:solidFill>
                  <a:schemeClr val="tx1"/>
                </a:solidFill>
              </a:rPr>
              <a:t>Une plus grande capacité d’organisation, de planification de son travail.</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01752" y="332656"/>
            <a:ext cx="8534400" cy="576064"/>
          </a:xfrm>
        </p:spPr>
        <p:txBody>
          <a:bodyPr>
            <a:normAutofit fontScale="90000"/>
          </a:bodyPr>
          <a:lstStyle/>
          <a:p>
            <a:r>
              <a:rPr lang="fr-FR" dirty="0"/>
              <a:t>Les différences essentielles CM2 – 6</a:t>
            </a:r>
            <a:r>
              <a:rPr lang="fr-FR" baseline="30000" dirty="0"/>
              <a:t>ème </a:t>
            </a:r>
            <a:r>
              <a:rPr lang="fr-FR" dirty="0"/>
              <a:t>(suite)</a:t>
            </a:r>
            <a:endParaRPr lang="fr-FR" dirty="0">
              <a:solidFill>
                <a:schemeClr val="accent6"/>
              </a:solidFill>
            </a:endParaRPr>
          </a:p>
        </p:txBody>
      </p:sp>
      <p:sp>
        <p:nvSpPr>
          <p:cNvPr id="3" name="Espace réservé du contenu 2"/>
          <p:cNvSpPr>
            <a:spLocks noGrp="1"/>
          </p:cNvSpPr>
          <p:nvPr>
            <p:ph sz="quarter" idx="1"/>
          </p:nvPr>
        </p:nvSpPr>
        <p:spPr>
          <a:xfrm>
            <a:off x="301752" y="1700808"/>
            <a:ext cx="8662736" cy="4608512"/>
          </a:xfrm>
        </p:spPr>
        <p:txBody>
          <a:bodyPr>
            <a:normAutofit fontScale="85000" lnSpcReduction="10000"/>
          </a:bodyPr>
          <a:lstStyle/>
          <a:p>
            <a:pPr algn="just">
              <a:buFont typeface="Courier New" panose="02070309020205020404" pitchFamily="49" charset="0"/>
              <a:buChar char="o"/>
            </a:pPr>
            <a:r>
              <a:rPr lang="fr-FR" sz="2400" dirty="0"/>
              <a:t>Un professeur principal (moins présent que le maître) et plusieurs autres professeurs ;</a:t>
            </a:r>
            <a:endParaRPr lang="fr-FR" sz="2400" dirty="0">
              <a:solidFill>
                <a:srgbClr val="7030A0"/>
              </a:solidFill>
            </a:endParaRPr>
          </a:p>
          <a:p>
            <a:pPr algn="just">
              <a:buFont typeface="Courier New" panose="02070309020205020404" pitchFamily="49" charset="0"/>
              <a:buChar char="o"/>
            </a:pPr>
            <a:r>
              <a:rPr lang="fr-FR" sz="2400" dirty="0"/>
              <a:t>Une CPE (Conseillère Principale d’Education) en charge du service de Vie scolaire : suivi des élèves (retards, absences, discipline mais aussi projet personnel), animation éducative, projets… Elle dirige une équipe d’Assistants </a:t>
            </a:r>
            <a:r>
              <a:rPr lang="fr-FR" sz="2400" dirty="0" err="1"/>
              <a:t>d’EDucation</a:t>
            </a:r>
            <a:r>
              <a:rPr lang="fr-FR" sz="2400" dirty="0"/>
              <a:t> (AED*) </a:t>
            </a:r>
            <a:r>
              <a:rPr lang="fr-FR" sz="2400" u="sng" dirty="0"/>
              <a:t>qui sont chargés de surveiller, aider et encadrer les élèves mais qui ne sont pas des copains</a:t>
            </a:r>
            <a:r>
              <a:rPr lang="fr-FR" sz="2400" dirty="0"/>
              <a:t> ;</a:t>
            </a:r>
          </a:p>
          <a:p>
            <a:pPr algn="just">
              <a:buFont typeface="Courier New" panose="02070309020205020404" pitchFamily="49" charset="0"/>
              <a:buChar char="o"/>
            </a:pPr>
            <a:r>
              <a:rPr lang="fr-FR" sz="2400" dirty="0"/>
              <a:t>Une équipe de Direction : Principal, Principale Adjointe, Directeur de SEGPA, Gestionnaire;</a:t>
            </a:r>
          </a:p>
          <a:p>
            <a:pPr algn="just">
              <a:buFont typeface="Courier New" panose="02070309020205020404" pitchFamily="49" charset="0"/>
              <a:buChar char="o"/>
            </a:pPr>
            <a:r>
              <a:rPr lang="fr-FR" sz="2400" dirty="0"/>
              <a:t>D’autres personnels spécialisés : agents d’entretien, de restauration, </a:t>
            </a:r>
            <a:r>
              <a:rPr lang="fr-FR" sz="2400" dirty="0" err="1"/>
              <a:t>infirmièr</a:t>
            </a:r>
            <a:r>
              <a:rPr lang="fr-FR" sz="2400" dirty="0"/>
              <a:t>(e), AESH (Accompagnants d’Elève en Situation de Handicap), Psy-EN* (ex-Conseiller(e) d’orientation), Assistant(e) Social(e) et Secrétaire ;</a:t>
            </a:r>
          </a:p>
          <a:p>
            <a:pPr marL="0" indent="0" algn="ctr">
              <a:buNone/>
            </a:pPr>
            <a:r>
              <a:rPr lang="fr-FR" sz="2400" b="1" i="1" dirty="0"/>
              <a:t>☞ Au total, près de 75 de personnes travaillent au collège !</a:t>
            </a:r>
            <a:endParaRPr lang="fr-FR" sz="2400" b="1" i="1" dirty="0">
              <a:solidFill>
                <a:srgbClr val="7030A0"/>
              </a:solidFill>
            </a:endParaRPr>
          </a:p>
          <a:p>
            <a:pPr algn="just">
              <a:buFont typeface="Courier New" panose="02070309020205020404" pitchFamily="49" charset="0"/>
              <a:buChar char="o"/>
            </a:pPr>
            <a:r>
              <a:rPr lang="fr-FR" sz="2400" dirty="0"/>
              <a:t>Le Conseil de classe et les bilans périodiques ;</a:t>
            </a:r>
            <a:endParaRPr lang="fr-FR" sz="1300" dirty="0"/>
          </a:p>
          <a:p>
            <a:pPr algn="just">
              <a:buFont typeface="Courier New" panose="02070309020205020404" pitchFamily="49" charset="0"/>
              <a:buChar char="o"/>
            </a:pPr>
            <a:r>
              <a:rPr lang="fr-FR" sz="2400" dirty="0"/>
              <a:t>Mon ENT Occitanie : l’ENT* de l’Académie de Montpellier.</a:t>
            </a:r>
            <a:endParaRPr lang="fr-FR" sz="2400" dirty="0">
              <a:solidFill>
                <a:srgbClr val="7030A0"/>
              </a:solidFill>
            </a:endParaRPr>
          </a:p>
          <a:p>
            <a:pPr>
              <a:buNone/>
            </a:pPr>
            <a:endParaRPr lang="fr-FR" dirty="0"/>
          </a:p>
          <a:p>
            <a:endParaRPr lang="fr-FR"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51520" y="332656"/>
            <a:ext cx="8534400" cy="576064"/>
          </a:xfrm>
        </p:spPr>
        <p:txBody>
          <a:bodyPr>
            <a:normAutofit fontScale="90000"/>
          </a:bodyPr>
          <a:lstStyle/>
          <a:p>
            <a:r>
              <a:rPr lang="fr-FR" dirty="0"/>
              <a:t>Une autre vie d’élève… vers </a:t>
            </a:r>
            <a:r>
              <a:rPr lang="fr-FR"/>
              <a:t>l’autonomie !</a:t>
            </a:r>
            <a:endParaRPr lang="fr-FR" dirty="0">
              <a:solidFill>
                <a:schemeClr val="accent6"/>
              </a:solidFill>
            </a:endParaRPr>
          </a:p>
        </p:txBody>
      </p:sp>
      <p:sp>
        <p:nvSpPr>
          <p:cNvPr id="3" name="Espace réservé du contenu 2"/>
          <p:cNvSpPr>
            <a:spLocks noGrp="1"/>
          </p:cNvSpPr>
          <p:nvPr>
            <p:ph sz="quarter" idx="1"/>
          </p:nvPr>
        </p:nvSpPr>
        <p:spPr>
          <a:xfrm>
            <a:off x="323528" y="1772816"/>
            <a:ext cx="8503920" cy="4464496"/>
          </a:xfrm>
        </p:spPr>
        <p:txBody>
          <a:bodyPr>
            <a:normAutofit fontScale="85000" lnSpcReduction="20000"/>
          </a:bodyPr>
          <a:lstStyle/>
          <a:p>
            <a:pPr algn="just"/>
            <a:r>
              <a:rPr lang="fr-FR" dirty="0"/>
              <a:t>Connaître son emploi du temps et les salles de classe (cf. salles spécialisées) et s’adapter aux changements (les élèves changent de salle à chaque heure ou presque);</a:t>
            </a:r>
          </a:p>
          <a:p>
            <a:pPr algn="just"/>
            <a:r>
              <a:rPr lang="fr-FR" dirty="0"/>
              <a:t>Avoir toujours avec soi son carnet de liaison;</a:t>
            </a:r>
          </a:p>
          <a:p>
            <a:pPr algn="just"/>
            <a:r>
              <a:rPr lang="fr-FR" u="sng" dirty="0"/>
              <a:t>Bien préparer son cartable</a:t>
            </a:r>
            <a:r>
              <a:rPr lang="fr-FR" dirty="0"/>
              <a:t> le soir et </a:t>
            </a:r>
            <a:r>
              <a:rPr lang="fr-FR" u="sng" dirty="0"/>
              <a:t>bien gérer son casier</a:t>
            </a:r>
            <a:r>
              <a:rPr lang="fr-FR" dirty="0"/>
              <a:t>;</a:t>
            </a:r>
          </a:p>
          <a:p>
            <a:pPr algn="just"/>
            <a:r>
              <a:rPr lang="fr-FR" dirty="0"/>
              <a:t>Bien noter ses devoirs et leçons sur son cahier de textes (les parents peuvent le contrôler sur l’ENT );</a:t>
            </a:r>
          </a:p>
          <a:p>
            <a:pPr algn="just"/>
            <a:r>
              <a:rPr lang="fr-FR" dirty="0"/>
              <a:t>Organiser son travail sur la semaine : planifier, anticiper, s’efforcer de toujours être « à jour »;</a:t>
            </a:r>
          </a:p>
          <a:p>
            <a:pPr algn="just"/>
            <a:r>
              <a:rPr lang="fr-FR" dirty="0"/>
              <a:t>Travailler plus et surtout travailler </a:t>
            </a:r>
            <a:r>
              <a:rPr lang="fr-FR" i="1" u="sng" dirty="0"/>
              <a:t>de manière plus personnelle</a:t>
            </a:r>
            <a:r>
              <a:rPr lang="fr-FR" dirty="0"/>
              <a:t>;</a:t>
            </a:r>
          </a:p>
          <a:p>
            <a:pPr algn="just"/>
            <a:r>
              <a:rPr lang="fr-FR" dirty="0"/>
              <a:t>Commencer à réfléchir à un projet personnel après la 3</a:t>
            </a:r>
            <a:r>
              <a:rPr lang="fr-FR" baseline="30000" dirty="0"/>
              <a:t>ème</a:t>
            </a:r>
            <a:r>
              <a:rPr lang="fr-FR" dirty="0"/>
              <a:t> (orientation).</a:t>
            </a:r>
          </a:p>
          <a:p>
            <a:pPr algn="ctr">
              <a:buNone/>
            </a:pPr>
            <a:r>
              <a:rPr lang="fr-FR" dirty="0"/>
              <a:t>	☞ </a:t>
            </a:r>
            <a:r>
              <a:rPr lang="fr-FR" b="1" dirty="0">
                <a:sym typeface="Wingdings"/>
              </a:rPr>
              <a:t>le BUT : devenir plus AUTONOME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23528" y="332656"/>
            <a:ext cx="8534400" cy="758952"/>
          </a:xfrm>
        </p:spPr>
        <p:txBody>
          <a:bodyPr>
            <a:normAutofit/>
          </a:bodyPr>
          <a:lstStyle/>
          <a:p>
            <a:r>
              <a:rPr lang="fr-FR" dirty="0"/>
              <a:t>CM2 – 6</a:t>
            </a:r>
            <a:r>
              <a:rPr lang="fr-FR" baseline="30000" dirty="0"/>
              <a:t>ème</a:t>
            </a:r>
            <a:r>
              <a:rPr lang="fr-FR" dirty="0"/>
              <a:t> : une rupture accompagnée</a:t>
            </a:r>
          </a:p>
        </p:txBody>
      </p:sp>
      <p:sp>
        <p:nvSpPr>
          <p:cNvPr id="3" name="Espace réservé du contenu 2"/>
          <p:cNvSpPr>
            <a:spLocks noGrp="1"/>
          </p:cNvSpPr>
          <p:nvPr>
            <p:ph sz="quarter" idx="1"/>
          </p:nvPr>
        </p:nvSpPr>
        <p:spPr>
          <a:xfrm>
            <a:off x="1890428" y="2766056"/>
            <a:ext cx="5400600" cy="1325888"/>
          </a:xfrm>
        </p:spPr>
        <p:txBody>
          <a:bodyPr>
            <a:normAutofit lnSpcReduction="10000"/>
          </a:bodyPr>
          <a:lstStyle/>
          <a:p>
            <a:pPr lvl="0"/>
            <a:r>
              <a:rPr lang="fr-FR" sz="2400" b="1" dirty="0"/>
              <a:t>Une rupture nécessaire pour grandir…</a:t>
            </a:r>
          </a:p>
          <a:p>
            <a:pPr lvl="0"/>
            <a:endParaRPr lang="fr-FR" sz="2400" b="1" dirty="0"/>
          </a:p>
          <a:p>
            <a:pPr lvl="0"/>
            <a:r>
              <a:rPr lang="fr-FR" sz="2400" b="1" dirty="0"/>
              <a:t>…(MAIS) Une rupture à accompagner</a:t>
            </a:r>
            <a:endParaRPr lang="fr-FR" dirty="0"/>
          </a:p>
          <a:p>
            <a:endParaRPr lang="fr-FR"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fr-FR" dirty="0"/>
              <a:t>En fin de 3</a:t>
            </a:r>
            <a:r>
              <a:rPr lang="fr-FR" baseline="30000" dirty="0"/>
              <a:t>ème</a:t>
            </a:r>
            <a:r>
              <a:rPr lang="fr-FR" dirty="0"/>
              <a:t> les élèves passeront le Brevet (DNB*).</a:t>
            </a:r>
            <a:endParaRPr lang="en-US" dirty="0"/>
          </a:p>
        </p:txBody>
      </p:sp>
      <p:pic>
        <p:nvPicPr>
          <p:cNvPr id="6" name="Picture 5"/>
          <p:cNvPicPr>
            <a:picLocks noChangeAspect="1"/>
          </p:cNvPicPr>
          <p:nvPr/>
        </p:nvPicPr>
        <p:blipFill>
          <a:blip r:embed="rId2"/>
          <a:stretch>
            <a:fillRect/>
          </a:stretch>
        </p:blipFill>
        <p:spPr>
          <a:xfrm>
            <a:off x="1148952" y="1628800"/>
            <a:ext cx="6840000" cy="4729972"/>
          </a:xfrm>
          <a:prstGeom prst="rect">
            <a:avLst/>
          </a:prstGeom>
        </p:spPr>
      </p:pic>
    </p:spTree>
    <p:extLst>
      <p:ext uri="{BB962C8B-B14F-4D97-AF65-F5344CB8AC3E}">
        <p14:creationId xmlns:p14="http://schemas.microsoft.com/office/powerpoint/2010/main" val="337026993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7504" y="228600"/>
            <a:ext cx="8856984" cy="608112"/>
          </a:xfrm>
        </p:spPr>
        <p:txBody>
          <a:bodyPr>
            <a:normAutofit fontScale="90000"/>
          </a:bodyPr>
          <a:lstStyle/>
          <a:p>
            <a:r>
              <a:rPr lang="fr-FR" sz="3600" i="1" u="sng" dirty="0"/>
              <a:t>Thèmes abordés durant cette séance d’information</a:t>
            </a:r>
            <a:r>
              <a:rPr lang="fr-FR" sz="3600" i="1" dirty="0"/>
              <a:t> :</a:t>
            </a:r>
            <a:endParaRPr lang="fr-FR" dirty="0"/>
          </a:p>
        </p:txBody>
      </p:sp>
      <p:sp>
        <p:nvSpPr>
          <p:cNvPr id="3" name="Espace réservé du contenu 2"/>
          <p:cNvSpPr>
            <a:spLocks noGrp="1"/>
          </p:cNvSpPr>
          <p:nvPr>
            <p:ph sz="quarter" idx="1"/>
          </p:nvPr>
        </p:nvSpPr>
        <p:spPr>
          <a:xfrm>
            <a:off x="301752" y="1556792"/>
            <a:ext cx="8662736" cy="4824536"/>
          </a:xfrm>
        </p:spPr>
        <p:txBody>
          <a:bodyPr>
            <a:normAutofit fontScale="85000" lnSpcReduction="20000"/>
          </a:bodyPr>
          <a:lstStyle/>
          <a:p>
            <a:pPr algn="just">
              <a:buClr>
                <a:schemeClr val="accent1">
                  <a:lumMod val="75000"/>
                </a:schemeClr>
              </a:buClr>
              <a:defRPr/>
            </a:pPr>
            <a:r>
              <a:rPr lang="fr-FR" sz="2800" dirty="0"/>
              <a:t>Présentation du collège Elsa Triolet; </a:t>
            </a:r>
          </a:p>
          <a:p>
            <a:pPr algn="just">
              <a:buClr>
                <a:schemeClr val="accent1">
                  <a:lumMod val="75000"/>
                </a:schemeClr>
              </a:buClr>
              <a:defRPr/>
            </a:pPr>
            <a:r>
              <a:rPr lang="fr-FR" sz="2800" dirty="0"/>
              <a:t>Journée de liaison CM2-6</a:t>
            </a:r>
            <a:r>
              <a:rPr lang="fr-FR" sz="2800" baseline="30000" dirty="0"/>
              <a:t>ème</a:t>
            </a:r>
            <a:r>
              <a:rPr lang="fr-FR" sz="2800" dirty="0"/>
              <a:t> et rentrée 2025</a:t>
            </a:r>
          </a:p>
          <a:p>
            <a:pPr algn="just">
              <a:buClr>
                <a:schemeClr val="accent1">
                  <a:lumMod val="75000"/>
                </a:schemeClr>
              </a:buClr>
              <a:defRPr/>
            </a:pPr>
            <a:r>
              <a:rPr lang="fr-FR" sz="2800" dirty="0"/>
              <a:t>Le collège dans le système français </a:t>
            </a:r>
          </a:p>
          <a:p>
            <a:pPr algn="just">
              <a:buClr>
                <a:schemeClr val="accent1">
                  <a:lumMod val="75000"/>
                </a:schemeClr>
              </a:buClr>
              <a:defRPr/>
            </a:pPr>
            <a:r>
              <a:rPr lang="fr-FR" sz="2800" dirty="0"/>
              <a:t>Les études au collège (cycles, programmes, S4C*, LSU*) </a:t>
            </a:r>
          </a:p>
          <a:p>
            <a:pPr algn="just">
              <a:buClr>
                <a:schemeClr val="accent1">
                  <a:lumMod val="75000"/>
                </a:schemeClr>
              </a:buClr>
              <a:defRPr/>
            </a:pPr>
            <a:r>
              <a:rPr lang="fr-FR" sz="2800" dirty="0"/>
              <a:t>Les matières et horaires hebdomadaires de la classe de 6</a:t>
            </a:r>
            <a:r>
              <a:rPr lang="fr-FR" sz="2800" baseline="30000" dirty="0"/>
              <a:t>ème </a:t>
            </a:r>
            <a:endParaRPr lang="fr-FR" sz="2800" dirty="0"/>
          </a:p>
          <a:p>
            <a:pPr algn="just">
              <a:buClr>
                <a:schemeClr val="accent1">
                  <a:lumMod val="75000"/>
                </a:schemeClr>
              </a:buClr>
              <a:defRPr/>
            </a:pPr>
            <a:r>
              <a:rPr lang="fr-FR" sz="2800" dirty="0"/>
              <a:t>Les horaires du collège Elsa Triolet</a:t>
            </a:r>
          </a:p>
          <a:p>
            <a:pPr algn="just">
              <a:buClr>
                <a:schemeClr val="accent1">
                  <a:lumMod val="75000"/>
                </a:schemeClr>
              </a:buClr>
              <a:defRPr/>
            </a:pPr>
            <a:r>
              <a:rPr lang="fr-FR" altLang="fr-FR" sz="2800" dirty="0" err="1"/>
              <a:t>Educonnect</a:t>
            </a:r>
            <a:r>
              <a:rPr lang="fr-FR" altLang="fr-FR" sz="2800" dirty="0"/>
              <a:t> - l’ENT</a:t>
            </a:r>
            <a:r>
              <a:rPr lang="fr-FR" sz="2800" dirty="0"/>
              <a:t> « Mon ENT Occitanie » et Pronote</a:t>
            </a:r>
          </a:p>
          <a:p>
            <a:pPr algn="just">
              <a:buClr>
                <a:schemeClr val="accent1">
                  <a:lumMod val="75000"/>
                </a:schemeClr>
              </a:buClr>
              <a:defRPr/>
            </a:pPr>
            <a:r>
              <a:rPr lang="fr-FR" sz="2800" dirty="0"/>
              <a:t>Les différences essentielles CM2-6</a:t>
            </a:r>
            <a:r>
              <a:rPr lang="fr-FR" sz="2800" baseline="30000" dirty="0"/>
              <a:t>ème</a:t>
            </a:r>
            <a:r>
              <a:rPr lang="fr-FR" sz="2800" dirty="0"/>
              <a:t> </a:t>
            </a:r>
          </a:p>
          <a:p>
            <a:pPr algn="just">
              <a:buClr>
                <a:schemeClr val="accent1">
                  <a:lumMod val="75000"/>
                </a:schemeClr>
              </a:buClr>
              <a:defRPr/>
            </a:pPr>
            <a:r>
              <a:rPr lang="fr-FR" sz="2800" dirty="0"/>
              <a:t>Une autre vie d’élève… vers l’autonomie !</a:t>
            </a:r>
          </a:p>
          <a:p>
            <a:pPr algn="just">
              <a:buClr>
                <a:schemeClr val="accent1">
                  <a:lumMod val="75000"/>
                </a:schemeClr>
              </a:buClr>
              <a:defRPr/>
            </a:pPr>
            <a:r>
              <a:rPr lang="fr-FR" sz="2800" dirty="0"/>
              <a:t>CM2 – 6</a:t>
            </a:r>
            <a:r>
              <a:rPr lang="fr-FR" sz="2800" baseline="30000" dirty="0"/>
              <a:t>ème</a:t>
            </a:r>
            <a:r>
              <a:rPr lang="fr-FR" sz="2800" dirty="0"/>
              <a:t> : une rupture accompagnée</a:t>
            </a:r>
          </a:p>
          <a:p>
            <a:pPr algn="just">
              <a:buClr>
                <a:schemeClr val="accent1">
                  <a:lumMod val="75000"/>
                </a:schemeClr>
              </a:buClr>
              <a:defRPr/>
            </a:pPr>
            <a:r>
              <a:rPr lang="fr-FR" sz="2800" dirty="0"/>
              <a:t>Le Brevet et l’après collège </a:t>
            </a:r>
          </a:p>
          <a:p>
            <a:pPr algn="just">
              <a:buClr>
                <a:schemeClr val="accent1">
                  <a:lumMod val="75000"/>
                </a:schemeClr>
              </a:buClr>
              <a:defRPr/>
            </a:pPr>
            <a:r>
              <a:rPr lang="fr-FR" sz="2800" dirty="0"/>
              <a:t>Quelques conseils </a:t>
            </a:r>
          </a:p>
        </p:txBody>
      </p:sp>
    </p:spTree>
    <p:extLst>
      <p:ext uri="{BB962C8B-B14F-4D97-AF65-F5344CB8AC3E}">
        <p14:creationId xmlns:p14="http://schemas.microsoft.com/office/powerpoint/2010/main" val="18507802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332656"/>
            <a:ext cx="8534400" cy="648072"/>
          </a:xfrm>
        </p:spPr>
        <p:txBody>
          <a:bodyPr>
            <a:normAutofit/>
          </a:bodyPr>
          <a:lstStyle/>
          <a:p>
            <a:r>
              <a:rPr lang="en-US" dirty="0"/>
              <a:t>Après le </a:t>
            </a:r>
            <a:r>
              <a:rPr lang="en-US" dirty="0" err="1"/>
              <a:t>collège</a:t>
            </a:r>
            <a:endParaRPr lang="en-US" dirty="0"/>
          </a:p>
        </p:txBody>
      </p:sp>
      <p:pic>
        <p:nvPicPr>
          <p:cNvPr id="4" name="Picture 3"/>
          <p:cNvPicPr>
            <a:picLocks noChangeAspect="1"/>
          </p:cNvPicPr>
          <p:nvPr/>
        </p:nvPicPr>
        <p:blipFill>
          <a:blip r:embed="rId2"/>
          <a:stretch>
            <a:fillRect/>
          </a:stretch>
        </p:blipFill>
        <p:spPr>
          <a:xfrm>
            <a:off x="323528" y="1844824"/>
            <a:ext cx="2816352" cy="3385312"/>
          </a:xfrm>
          <a:prstGeom prst="rect">
            <a:avLst/>
          </a:prstGeom>
        </p:spPr>
      </p:pic>
      <p:pic>
        <p:nvPicPr>
          <p:cNvPr id="5" name="Picture 4"/>
          <p:cNvPicPr>
            <a:picLocks noChangeAspect="1"/>
          </p:cNvPicPr>
          <p:nvPr/>
        </p:nvPicPr>
        <p:blipFill>
          <a:blip r:embed="rId3"/>
          <a:stretch>
            <a:fillRect/>
          </a:stretch>
        </p:blipFill>
        <p:spPr>
          <a:xfrm>
            <a:off x="3275856" y="1700808"/>
            <a:ext cx="5440934" cy="3897630"/>
          </a:xfrm>
          <a:prstGeom prst="rect">
            <a:avLst/>
          </a:prstGeom>
        </p:spPr>
      </p:pic>
    </p:spTree>
    <p:extLst>
      <p:ext uri="{BB962C8B-B14F-4D97-AF65-F5344CB8AC3E}">
        <p14:creationId xmlns:p14="http://schemas.microsoft.com/office/powerpoint/2010/main" val="424193363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Picture 3"/>
          <p:cNvPicPr>
            <a:picLocks noChangeAspect="1"/>
          </p:cNvPicPr>
          <p:nvPr/>
        </p:nvPicPr>
        <p:blipFill>
          <a:blip r:embed="rId2"/>
          <a:stretch>
            <a:fillRect/>
          </a:stretch>
        </p:blipFill>
        <p:spPr>
          <a:xfrm>
            <a:off x="251520" y="173736"/>
            <a:ext cx="8503920" cy="6684264"/>
          </a:xfrm>
          <a:prstGeom prst="rect">
            <a:avLst/>
          </a:prstGeom>
        </p:spPr>
      </p:pic>
    </p:spTree>
    <p:extLst>
      <p:ext uri="{BB962C8B-B14F-4D97-AF65-F5344CB8AC3E}">
        <p14:creationId xmlns:p14="http://schemas.microsoft.com/office/powerpoint/2010/main" val="327499135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23528" y="332656"/>
            <a:ext cx="8534400" cy="576064"/>
          </a:xfrm>
        </p:spPr>
        <p:txBody>
          <a:bodyPr>
            <a:normAutofit fontScale="90000"/>
          </a:bodyPr>
          <a:lstStyle/>
          <a:p>
            <a:r>
              <a:rPr lang="fr-FR" dirty="0"/>
              <a:t>Quelques </a:t>
            </a:r>
            <a:r>
              <a:rPr lang="fr-FR"/>
              <a:t>conseils !</a:t>
            </a:r>
            <a:endParaRPr lang="fr-FR" dirty="0">
              <a:solidFill>
                <a:schemeClr val="accent6"/>
              </a:solidFill>
            </a:endParaRPr>
          </a:p>
        </p:txBody>
      </p:sp>
      <p:sp>
        <p:nvSpPr>
          <p:cNvPr id="3" name="Espace réservé du contenu 2"/>
          <p:cNvSpPr>
            <a:spLocks noGrp="1"/>
          </p:cNvSpPr>
          <p:nvPr>
            <p:ph sz="quarter" idx="1"/>
          </p:nvPr>
        </p:nvSpPr>
        <p:spPr>
          <a:xfrm>
            <a:off x="-22302" y="764704"/>
            <a:ext cx="8964488" cy="5472608"/>
          </a:xfrm>
        </p:spPr>
        <p:txBody>
          <a:bodyPr>
            <a:normAutofit fontScale="92500" lnSpcReduction="20000"/>
          </a:bodyPr>
          <a:lstStyle/>
          <a:p>
            <a:pPr marL="526320" algn="just">
              <a:buFont typeface="Arial" charset="0"/>
              <a:buChar char="•"/>
            </a:pPr>
            <a:endParaRPr lang="fr-FR" sz="2400" spc="-40" dirty="0"/>
          </a:p>
          <a:p>
            <a:pPr marL="252000" indent="0" algn="just">
              <a:buNone/>
            </a:pPr>
            <a:endParaRPr lang="fr-FR" sz="2400" spc="-40" dirty="0"/>
          </a:p>
          <a:p>
            <a:pPr marL="526320" algn="just">
              <a:buFont typeface="Arial" charset="0"/>
              <a:buChar char="•"/>
            </a:pPr>
            <a:r>
              <a:rPr lang="fr-FR" sz="2400" spc="-40" dirty="0"/>
              <a:t>N’hésitez-pas à venir au Collège, à communiquer avec les enseignants, la CPE, la Direction, à vous investir dans la vie du collège (conseils de classe, conseil d’administration, conseil de discipline…) ;</a:t>
            </a:r>
          </a:p>
          <a:p>
            <a:pPr marL="526320" algn="just">
              <a:buFont typeface="Arial" charset="0"/>
              <a:buChar char="•"/>
            </a:pPr>
            <a:r>
              <a:rPr lang="fr-FR" sz="2400" dirty="0"/>
              <a:t>Parlez avec votre enfant de sa journée au collège ;</a:t>
            </a:r>
          </a:p>
          <a:p>
            <a:pPr marL="526320" algn="just">
              <a:buFont typeface="Arial" charset="0"/>
              <a:buChar char="•"/>
            </a:pPr>
            <a:r>
              <a:rPr lang="fr-FR" sz="2400" dirty="0"/>
              <a:t>Si votre enfant vous rapporte un incident, efforcez-vous de prendre du recul par rapport à ce qu’il vous dit (les enfants ont parfois tendance à exagérer ou déformer les choses) et contactez d’abord l’adulte qui était en charge de votre enfant au moment des faits ;</a:t>
            </a:r>
          </a:p>
          <a:p>
            <a:pPr marL="526320" algn="just">
              <a:buFont typeface="Arial" charset="0"/>
              <a:buChar char="•"/>
            </a:pPr>
            <a:r>
              <a:rPr lang="fr-FR" sz="2400" dirty="0"/>
              <a:t>Le téléphone portable est fortement déconseillé. Plus il est « intelligent » et sophistiqué (accès Internet…), plus il peut entraîner des problèmes (vol, réseaux sociaux, harcèlement…). Son utilisation est interdite dans l’enceinte du collège (sauf autorisation expresse).</a:t>
            </a:r>
          </a:p>
          <a:p>
            <a:pPr marL="526320" algn="just">
              <a:buFont typeface="Arial" charset="0"/>
              <a:buChar char="•"/>
            </a:pPr>
            <a:r>
              <a:rPr lang="fr-FR" sz="2400" dirty="0"/>
              <a:t>Attention aux jeux vidéo (« GTA »…) et aux réseaux sociaux : Snapchat, Instagram, </a:t>
            </a:r>
            <a:r>
              <a:rPr lang="fr-FR" sz="2400" dirty="0" err="1"/>
              <a:t>Whatsapp</a:t>
            </a:r>
            <a:r>
              <a:rPr lang="fr-FR" sz="2400" dirty="0"/>
              <a:t>… sources de cyberharcèlement;</a:t>
            </a:r>
          </a:p>
          <a:p>
            <a:pPr marL="526320" algn="just">
              <a:buFont typeface="Arial" charset="0"/>
              <a:buChar char="•"/>
            </a:pPr>
            <a:r>
              <a:rPr lang="fr-FR" sz="2400" dirty="0"/>
              <a:t>Evitez de critiquer le collège / les enseignants en présence des enfants;</a:t>
            </a:r>
          </a:p>
          <a:p>
            <a:pPr marL="526320" algn="just">
              <a:buFont typeface="Arial" charset="0"/>
              <a:buChar char="•"/>
            </a:pPr>
            <a:r>
              <a:rPr lang="fr-FR" sz="2400" b="1" i="1" u="sng" dirty="0"/>
              <a:t>Sachez contrôler votre enfant, son temps de sommeil et lui dire NON</a:t>
            </a:r>
            <a:r>
              <a:rPr lang="fr-FR" sz="2400" b="1" i="1" dirty="0"/>
              <a:t> !</a:t>
            </a:r>
            <a:endParaRPr lang="fr-FR" sz="24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sz="quarter" idx="1"/>
          </p:nvPr>
        </p:nvSpPr>
        <p:spPr>
          <a:xfrm>
            <a:off x="301752" y="3068960"/>
            <a:ext cx="8503920" cy="2520280"/>
          </a:xfrm>
        </p:spPr>
        <p:txBody>
          <a:bodyPr>
            <a:normAutofit/>
          </a:bodyPr>
          <a:lstStyle/>
          <a:p>
            <a:pPr algn="ctr">
              <a:buNone/>
            </a:pPr>
            <a:r>
              <a:rPr lang="fr-FR" sz="5400" b="1" i="1" dirty="0"/>
              <a:t>Merci et à bientôt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a:t>Présentation du collège Elsa Triolet</a:t>
            </a:r>
          </a:p>
        </p:txBody>
      </p:sp>
      <p:sp>
        <p:nvSpPr>
          <p:cNvPr id="3" name="Espace réservé du contenu 2"/>
          <p:cNvSpPr>
            <a:spLocks noGrp="1"/>
          </p:cNvSpPr>
          <p:nvPr>
            <p:ph sz="quarter" idx="1"/>
          </p:nvPr>
        </p:nvSpPr>
        <p:spPr>
          <a:xfrm>
            <a:off x="176464" y="1412776"/>
            <a:ext cx="8860032" cy="4896544"/>
          </a:xfrm>
        </p:spPr>
        <p:txBody>
          <a:bodyPr>
            <a:noAutofit/>
          </a:bodyPr>
          <a:lstStyle/>
          <a:p>
            <a:pPr algn="just">
              <a:spcAft>
                <a:spcPts val="200"/>
              </a:spcAft>
            </a:pPr>
            <a:r>
              <a:rPr lang="fr-FR" sz="1650" dirty="0"/>
              <a:t>Un collège à taille humaine :  565 élèves attendus en 2025-2026 –  26 classes (en 6</a:t>
            </a:r>
            <a:r>
              <a:rPr lang="fr-FR" sz="1650" baseline="30000" dirty="0"/>
              <a:t>ème</a:t>
            </a:r>
            <a:r>
              <a:rPr lang="fr-FR" sz="1650" dirty="0"/>
              <a:t> :  140 élèves – 6 classes dont 1 de SEGPA);  50 enseignants et  25 personnels non enseignants;</a:t>
            </a:r>
          </a:p>
          <a:p>
            <a:pPr algn="just">
              <a:spcAft>
                <a:spcPts val="600"/>
              </a:spcAft>
            </a:pPr>
            <a:r>
              <a:rPr lang="fr-FR" sz="1650" dirty="0"/>
              <a:t>Un collège à l’architecture « ouverte » / « éclatée » en plusieurs petits bâtiments (construction en 2 phases : 1985 et 2000).</a:t>
            </a:r>
          </a:p>
          <a:p>
            <a:pPr algn="just"/>
            <a:r>
              <a:rPr lang="fr-FR" sz="1650" dirty="0"/>
              <a:t>La carte scolaire : des élèves originaires d’écoles élémentaires de Beaucaire (« Garrigues Planes » et « La </a:t>
            </a:r>
            <a:r>
              <a:rPr lang="fr-FR" sz="1650" dirty="0" err="1"/>
              <a:t>Moulinelle</a:t>
            </a:r>
            <a:r>
              <a:rPr lang="fr-FR" sz="1650" dirty="0"/>
              <a:t> ») et Jonquières St-Vincent (« Le Mistral » et « Font Couverte ») mais aussi d’autres écoles) </a:t>
            </a:r>
            <a:r>
              <a:rPr lang="fr-FR" sz="1650" b="1" i="1" dirty="0"/>
              <a:t>☞ Une mixité géographique et sociale.</a:t>
            </a:r>
          </a:p>
          <a:p>
            <a:pPr algn="just"/>
            <a:r>
              <a:rPr lang="fr-FR" sz="1650" dirty="0"/>
              <a:t>Un collège « REP* » : davantage de catégories sociales défavorisées – moins d’élèves par classe – un peu plus de moyens financiers.</a:t>
            </a:r>
          </a:p>
          <a:p>
            <a:pPr algn="just"/>
            <a:r>
              <a:rPr lang="fr-FR" sz="1650" dirty="0"/>
              <a:t>Des problèmes de «vie scolaire» surgissent -malheureusement- comme dans beaucoup d’établissements : </a:t>
            </a:r>
            <a:r>
              <a:rPr lang="fr-FR" sz="1650" b="1" u="sng" dirty="0"/>
              <a:t>MAIS</a:t>
            </a:r>
            <a:r>
              <a:rPr lang="fr-FR" sz="1650" dirty="0"/>
              <a:t> </a:t>
            </a:r>
            <a:r>
              <a:rPr lang="fr-FR" sz="1650" b="1" i="1" dirty="0"/>
              <a:t>☞ </a:t>
            </a:r>
            <a:r>
              <a:rPr lang="fr-FR" sz="1650" b="1" i="1" u="sng" dirty="0"/>
              <a:t>une réponse adaptée et la plus rapide possible est toujours donnée</a:t>
            </a:r>
            <a:r>
              <a:rPr lang="fr-FR" sz="1650" dirty="0"/>
              <a:t>. </a:t>
            </a:r>
          </a:p>
          <a:p>
            <a:pPr algn="just"/>
            <a:r>
              <a:rPr lang="fr-FR" sz="1650" dirty="0"/>
              <a:t>Surtout ne pas oublier :</a:t>
            </a:r>
          </a:p>
          <a:p>
            <a:pPr marL="360000" indent="0" algn="just">
              <a:buNone/>
            </a:pPr>
            <a:r>
              <a:rPr lang="fr-FR" sz="1650" dirty="0"/>
              <a:t>- Que de nombreux élèves ont un bon -voire un très bon- comportement et de bons -voire très bons- résultats;</a:t>
            </a:r>
          </a:p>
          <a:p>
            <a:pPr marL="360000" indent="0" algn="just">
              <a:buNone/>
            </a:pPr>
            <a:r>
              <a:rPr lang="fr-FR" sz="1650" dirty="0"/>
              <a:t>- Qu’en moyenne, les élèves obtiennent des résultats tout à fait corrects et certains de bons voire très bons résultats en fin de collège, au lycée et dans la suite de leurs études.</a:t>
            </a:r>
          </a:p>
        </p:txBody>
      </p:sp>
    </p:spTree>
    <p:extLst>
      <p:ext uri="{BB962C8B-B14F-4D97-AF65-F5344CB8AC3E}">
        <p14:creationId xmlns:p14="http://schemas.microsoft.com/office/powerpoint/2010/main" val="17502015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normAutofit/>
          </a:bodyPr>
          <a:lstStyle/>
          <a:p>
            <a:r>
              <a:rPr lang="fr-FR" dirty="0"/>
              <a:t>Journée de liaison CM2-6</a:t>
            </a:r>
            <a:r>
              <a:rPr lang="fr-FR" baseline="30000" dirty="0"/>
              <a:t>ème</a:t>
            </a:r>
            <a:r>
              <a:rPr lang="fr-FR" dirty="0"/>
              <a:t> et rentrée 2025</a:t>
            </a:r>
          </a:p>
        </p:txBody>
      </p:sp>
      <p:sp>
        <p:nvSpPr>
          <p:cNvPr id="3" name="Espace réservé du contenu 2"/>
          <p:cNvSpPr>
            <a:spLocks noGrp="1"/>
          </p:cNvSpPr>
          <p:nvPr>
            <p:ph sz="quarter" idx="1"/>
          </p:nvPr>
        </p:nvSpPr>
        <p:spPr>
          <a:xfrm>
            <a:off x="179512" y="1527048"/>
            <a:ext cx="8626160" cy="3630144"/>
          </a:xfrm>
        </p:spPr>
        <p:txBody>
          <a:bodyPr>
            <a:normAutofit/>
          </a:bodyPr>
          <a:lstStyle/>
          <a:p>
            <a:pPr algn="just">
              <a:buClr>
                <a:schemeClr val="hlink"/>
              </a:buClr>
              <a:buSzPct val="70000"/>
              <a:buFont typeface="Courier New" charset="0"/>
              <a:buChar char="o"/>
              <a:defRPr/>
            </a:pPr>
            <a:r>
              <a:rPr lang="fr-FR" dirty="0"/>
              <a:t>La journée de liaison CM2-6</a:t>
            </a:r>
            <a:r>
              <a:rPr lang="fr-FR" baseline="30000" dirty="0"/>
              <a:t>ème</a:t>
            </a:r>
            <a:r>
              <a:rPr lang="fr-FR" dirty="0"/>
              <a:t> aura lieu en mai 2025.</a:t>
            </a:r>
          </a:p>
          <a:p>
            <a:pPr algn="just">
              <a:buClr>
                <a:schemeClr val="hlink"/>
              </a:buClr>
              <a:buSzPct val="70000"/>
              <a:buFont typeface="Courier New" charset="0"/>
              <a:buChar char="o"/>
              <a:defRPr/>
            </a:pPr>
            <a:endParaRPr lang="fr-FR" dirty="0"/>
          </a:p>
          <a:p>
            <a:pPr algn="just">
              <a:buClr>
                <a:schemeClr val="hlink"/>
              </a:buClr>
              <a:buSzPct val="70000"/>
              <a:buFont typeface="Courier New" charset="0"/>
              <a:buChar char="o"/>
              <a:defRPr/>
            </a:pPr>
            <a:r>
              <a:rPr lang="fr-FR" dirty="0"/>
              <a:t>Inscriptions au collège : format papier – à partir du 19 juin 2025 – contact : Mme SAPY, Secrétaire de Direction</a:t>
            </a:r>
          </a:p>
          <a:p>
            <a:pPr marL="0" indent="0" algn="just">
              <a:buClr>
                <a:schemeClr val="hlink"/>
              </a:buClr>
              <a:buSzPct val="70000"/>
              <a:buNone/>
              <a:defRPr/>
            </a:pPr>
            <a:endParaRPr lang="fr-FR" dirty="0"/>
          </a:p>
          <a:p>
            <a:pPr algn="just">
              <a:buClr>
                <a:schemeClr val="hlink"/>
              </a:buClr>
              <a:buSzPct val="70000"/>
              <a:buFont typeface="Courier New" charset="0"/>
              <a:buChar char="o"/>
              <a:defRPr/>
            </a:pPr>
            <a:r>
              <a:rPr lang="fr-FR" dirty="0"/>
              <a:t>La rentrée aura lieu le lundi 1</a:t>
            </a:r>
            <a:r>
              <a:rPr lang="fr-FR" baseline="30000" dirty="0"/>
              <a:t>er</a:t>
            </a:r>
            <a:r>
              <a:rPr lang="fr-FR" dirty="0"/>
              <a:t> septembre 2025.</a:t>
            </a:r>
          </a:p>
          <a:p>
            <a:endParaRPr lang="fr-FR" dirty="0"/>
          </a:p>
        </p:txBody>
      </p:sp>
    </p:spTree>
    <p:extLst>
      <p:ext uri="{BB962C8B-B14F-4D97-AF65-F5344CB8AC3E}">
        <p14:creationId xmlns:p14="http://schemas.microsoft.com/office/powerpoint/2010/main" val="15519663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95536" y="192033"/>
            <a:ext cx="8534400" cy="608112"/>
          </a:xfrm>
        </p:spPr>
        <p:txBody>
          <a:bodyPr>
            <a:normAutofit/>
          </a:bodyPr>
          <a:lstStyle/>
          <a:p>
            <a:r>
              <a:rPr lang="fr-FR" dirty="0"/>
              <a:t>Le collège dans le système français</a:t>
            </a:r>
          </a:p>
        </p:txBody>
      </p:sp>
      <p:pic>
        <p:nvPicPr>
          <p:cNvPr id="4" name="Image 3"/>
          <p:cNvPicPr>
            <a:picLocks noChangeAspect="1"/>
          </p:cNvPicPr>
          <p:nvPr/>
        </p:nvPicPr>
        <p:blipFill rotWithShape="1">
          <a:blip r:embed="rId2"/>
          <a:srcRect t="8198" b="445"/>
          <a:stretch/>
        </p:blipFill>
        <p:spPr>
          <a:xfrm>
            <a:off x="1547664" y="742574"/>
            <a:ext cx="5904656" cy="5923393"/>
          </a:xfrm>
          <a:prstGeom prst="rect">
            <a:avLst/>
          </a:prstGeom>
        </p:spPr>
      </p:pic>
      <p:sp>
        <p:nvSpPr>
          <p:cNvPr id="3" name="ZoneTexte 2">
            <a:extLst>
              <a:ext uri="{FF2B5EF4-FFF2-40B4-BE49-F238E27FC236}">
                <a16:creationId xmlns:a16="http://schemas.microsoft.com/office/drawing/2014/main" id="{82D95C7E-07CE-4D03-8612-7D009539D55A}"/>
              </a:ext>
            </a:extLst>
          </p:cNvPr>
          <p:cNvSpPr txBox="1"/>
          <p:nvPr/>
        </p:nvSpPr>
        <p:spPr>
          <a:xfrm>
            <a:off x="4788024" y="3861048"/>
            <a:ext cx="1008112" cy="384721"/>
          </a:xfrm>
          <a:prstGeom prst="rect">
            <a:avLst/>
          </a:prstGeom>
          <a:noFill/>
        </p:spPr>
        <p:txBody>
          <a:bodyPr wrap="square" rtlCol="0">
            <a:spAutoFit/>
          </a:bodyPr>
          <a:lstStyle/>
          <a:p>
            <a:r>
              <a:rPr lang="fr-FR" sz="1900" b="1" dirty="0">
                <a:highlight>
                  <a:srgbClr val="FFFF00"/>
                </a:highlight>
              </a:rPr>
              <a:t>BREVET</a:t>
            </a:r>
          </a:p>
        </p:txBody>
      </p:sp>
      <p:sp>
        <p:nvSpPr>
          <p:cNvPr id="5" name="ZoneTexte 4">
            <a:extLst>
              <a:ext uri="{FF2B5EF4-FFF2-40B4-BE49-F238E27FC236}">
                <a16:creationId xmlns:a16="http://schemas.microsoft.com/office/drawing/2014/main" id="{87A64E56-6BB4-4FB0-B0E6-41FCD5D5C59D}"/>
              </a:ext>
            </a:extLst>
          </p:cNvPr>
          <p:cNvSpPr txBox="1"/>
          <p:nvPr/>
        </p:nvSpPr>
        <p:spPr>
          <a:xfrm>
            <a:off x="4283968" y="4815244"/>
            <a:ext cx="1872208" cy="369332"/>
          </a:xfrm>
          <a:prstGeom prst="rect">
            <a:avLst/>
          </a:prstGeom>
          <a:noFill/>
        </p:spPr>
        <p:txBody>
          <a:bodyPr wrap="square" rtlCol="0">
            <a:spAutoFit/>
          </a:bodyPr>
          <a:lstStyle/>
          <a:p>
            <a:r>
              <a:rPr lang="fr-FR" dirty="0">
                <a:solidFill>
                  <a:schemeClr val="bg1"/>
                </a:solidFill>
                <a:highlight>
                  <a:srgbClr val="008000"/>
                </a:highlight>
              </a:rPr>
              <a:t>Ecole élémentaire</a:t>
            </a:r>
          </a:p>
        </p:txBody>
      </p:sp>
    </p:spTree>
    <p:extLst>
      <p:ext uri="{BB962C8B-B14F-4D97-AF65-F5344CB8AC3E}">
        <p14:creationId xmlns:p14="http://schemas.microsoft.com/office/powerpoint/2010/main" val="11940645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01752" y="228600"/>
            <a:ext cx="8534400" cy="608112"/>
          </a:xfrm>
        </p:spPr>
        <p:txBody>
          <a:bodyPr/>
          <a:lstStyle/>
          <a:p>
            <a:r>
              <a:rPr lang="fr-FR" dirty="0"/>
              <a:t>Les études au collège : les cycles d’enseignement</a:t>
            </a:r>
          </a:p>
        </p:txBody>
      </p:sp>
      <p:sp>
        <p:nvSpPr>
          <p:cNvPr id="3" name="Rectangle 2">
            <a:extLst>
              <a:ext uri="{FF2B5EF4-FFF2-40B4-BE49-F238E27FC236}">
                <a16:creationId xmlns:a16="http://schemas.microsoft.com/office/drawing/2014/main" id="{EB44FAB7-7C6D-4100-ABEF-930FAE018AB5}"/>
              </a:ext>
            </a:extLst>
          </p:cNvPr>
          <p:cNvSpPr/>
          <p:nvPr/>
        </p:nvSpPr>
        <p:spPr>
          <a:xfrm>
            <a:off x="1403648" y="5949280"/>
            <a:ext cx="6768752" cy="369332"/>
          </a:xfrm>
          <a:prstGeom prst="rect">
            <a:avLst/>
          </a:prstGeom>
        </p:spPr>
        <p:txBody>
          <a:bodyPr wrap="square">
            <a:spAutoFit/>
          </a:bodyPr>
          <a:lstStyle/>
          <a:p>
            <a:r>
              <a:rPr lang="fr-FR" dirty="0">
                <a:solidFill>
                  <a:srgbClr val="002060"/>
                </a:solidFill>
                <a:hlinkClick r:id="rId2">
                  <a:extLst>
                    <a:ext uri="{A12FA001-AC4F-418D-AE19-62706E023703}">
                      <ahyp:hlinkClr xmlns:ahyp="http://schemas.microsoft.com/office/drawing/2018/hyperlinkcolor" val="tx"/>
                    </a:ext>
                  </a:extLst>
                </a:hlinkClick>
              </a:rPr>
              <a:t>http://eduscol.education.fr/cid87584/l-organisation-du-college.html</a:t>
            </a:r>
            <a:r>
              <a:rPr lang="fr-FR" dirty="0">
                <a:solidFill>
                  <a:srgbClr val="002060"/>
                </a:solidFill>
              </a:rPr>
              <a:t> </a:t>
            </a:r>
          </a:p>
        </p:txBody>
      </p:sp>
      <p:pic>
        <p:nvPicPr>
          <p:cNvPr id="6" name="Image 5">
            <a:extLst>
              <a:ext uri="{FF2B5EF4-FFF2-40B4-BE49-F238E27FC236}">
                <a16:creationId xmlns:a16="http://schemas.microsoft.com/office/drawing/2014/main" id="{206EF7E1-2729-4C5B-A63A-CA459A2A658B}"/>
              </a:ext>
            </a:extLst>
          </p:cNvPr>
          <p:cNvPicPr>
            <a:picLocks noChangeAspect="1"/>
          </p:cNvPicPr>
          <p:nvPr/>
        </p:nvPicPr>
        <p:blipFill>
          <a:blip r:embed="rId3"/>
          <a:stretch>
            <a:fillRect/>
          </a:stretch>
        </p:blipFill>
        <p:spPr>
          <a:xfrm>
            <a:off x="179451" y="1700808"/>
            <a:ext cx="8785097" cy="4176122"/>
          </a:xfrm>
          <a:prstGeom prst="rect">
            <a:avLst/>
          </a:prstGeom>
        </p:spPr>
      </p:pic>
    </p:spTree>
    <p:extLst>
      <p:ext uri="{BB962C8B-B14F-4D97-AF65-F5344CB8AC3E}">
        <p14:creationId xmlns:p14="http://schemas.microsoft.com/office/powerpoint/2010/main" val="21000079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4CAE03E9-E882-B846-8B2B-765B437FA05C}"/>
              </a:ext>
            </a:extLst>
          </p:cNvPr>
          <p:cNvSpPr>
            <a:spLocks noGrp="1"/>
          </p:cNvSpPr>
          <p:nvPr>
            <p:ph type="title"/>
          </p:nvPr>
        </p:nvSpPr>
        <p:spPr>
          <a:xfrm>
            <a:off x="0" y="228600"/>
            <a:ext cx="9144000" cy="758952"/>
          </a:xfrm>
        </p:spPr>
        <p:txBody>
          <a:bodyPr>
            <a:noAutofit/>
          </a:bodyPr>
          <a:lstStyle/>
          <a:p>
            <a:r>
              <a:rPr lang="fr-FR" sz="2900" dirty="0"/>
              <a:t>Les études au collège : des programmes intégrés aux cycles</a:t>
            </a:r>
          </a:p>
        </p:txBody>
      </p:sp>
      <p:pic>
        <p:nvPicPr>
          <p:cNvPr id="4" name="Image 3">
            <a:extLst>
              <a:ext uri="{FF2B5EF4-FFF2-40B4-BE49-F238E27FC236}">
                <a16:creationId xmlns:a16="http://schemas.microsoft.com/office/drawing/2014/main" id="{FBF45FF6-4199-7F42-9E03-01DF1DC30A9D}"/>
              </a:ext>
            </a:extLst>
          </p:cNvPr>
          <p:cNvPicPr>
            <a:picLocks noChangeAspect="1"/>
          </p:cNvPicPr>
          <p:nvPr/>
        </p:nvPicPr>
        <p:blipFill rotWithShape="1">
          <a:blip r:embed="rId2"/>
          <a:srcRect t="21095" b="5531"/>
          <a:stretch/>
        </p:blipFill>
        <p:spPr>
          <a:xfrm>
            <a:off x="254000" y="2492896"/>
            <a:ext cx="8636000" cy="2376264"/>
          </a:xfrm>
          <a:prstGeom prst="rect">
            <a:avLst/>
          </a:prstGeom>
        </p:spPr>
      </p:pic>
    </p:spTree>
    <p:extLst>
      <p:ext uri="{BB962C8B-B14F-4D97-AF65-F5344CB8AC3E}">
        <p14:creationId xmlns:p14="http://schemas.microsoft.com/office/powerpoint/2010/main" val="22609478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D0B55B39-5EEC-46B7-8925-7160B3B63FE1}"/>
              </a:ext>
            </a:extLst>
          </p:cNvPr>
          <p:cNvSpPr>
            <a:spLocks noGrp="1"/>
          </p:cNvSpPr>
          <p:nvPr>
            <p:ph type="title"/>
          </p:nvPr>
        </p:nvSpPr>
        <p:spPr>
          <a:xfrm>
            <a:off x="107504" y="228600"/>
            <a:ext cx="9001000" cy="680120"/>
          </a:xfrm>
        </p:spPr>
        <p:txBody>
          <a:bodyPr>
            <a:normAutofit fontScale="90000"/>
          </a:bodyPr>
          <a:lstStyle/>
          <a:p>
            <a:r>
              <a:rPr lang="fr-FR" dirty="0"/>
              <a:t>Les études au collège : la 6</a:t>
            </a:r>
            <a:r>
              <a:rPr lang="fr-FR" baseline="30000" dirty="0"/>
              <a:t>ème</a:t>
            </a:r>
            <a:r>
              <a:rPr lang="fr-FR" dirty="0"/>
              <a:t> dernière année du Cycle 3</a:t>
            </a:r>
          </a:p>
        </p:txBody>
      </p:sp>
      <p:sp>
        <p:nvSpPr>
          <p:cNvPr id="4" name="Espace réservé du contenu 3">
            <a:extLst>
              <a:ext uri="{FF2B5EF4-FFF2-40B4-BE49-F238E27FC236}">
                <a16:creationId xmlns:a16="http://schemas.microsoft.com/office/drawing/2014/main" id="{25ED38AB-3F61-4AD1-979B-73A0D78F86B4}"/>
              </a:ext>
            </a:extLst>
          </p:cNvPr>
          <p:cNvSpPr>
            <a:spLocks noGrp="1"/>
          </p:cNvSpPr>
          <p:nvPr>
            <p:ph sz="quarter" idx="1"/>
          </p:nvPr>
        </p:nvSpPr>
        <p:spPr>
          <a:xfrm>
            <a:off x="301625" y="1527175"/>
            <a:ext cx="8504238" cy="4496616"/>
          </a:xfrm>
          <a:prstGeom prst="rect">
            <a:avLst/>
          </a:prstGeom>
        </p:spPr>
        <p:txBody>
          <a:bodyPr wrap="square">
            <a:spAutoFit/>
          </a:bodyPr>
          <a:lstStyle/>
          <a:p>
            <a:pPr algn="just">
              <a:buNone/>
            </a:pPr>
            <a:r>
              <a:rPr lang="fr-FR" kern="1100" dirty="0"/>
              <a:t>Les 4 années d’étude au collège appartiennent à 2 cycles :</a:t>
            </a:r>
          </a:p>
          <a:p>
            <a:pPr algn="just"/>
            <a:r>
              <a:rPr lang="fr-FR" spc="-70" dirty="0"/>
              <a:t>le cycle 3, </a:t>
            </a:r>
            <a:r>
              <a:rPr lang="fr-FR" b="1" spc="-70" dirty="0"/>
              <a:t>cycle de consolidation</a:t>
            </a:r>
            <a:r>
              <a:rPr lang="fr-FR" spc="-70" dirty="0"/>
              <a:t> : (le CM1, le CM2 et la classe de 6</a:t>
            </a:r>
            <a:r>
              <a:rPr lang="fr-FR" spc="-70" baseline="30000" dirty="0"/>
              <a:t>ème</a:t>
            </a:r>
            <a:r>
              <a:rPr lang="fr-FR" spc="-70" dirty="0"/>
              <a:t>). </a:t>
            </a:r>
            <a:r>
              <a:rPr lang="fr-FR" dirty="0"/>
              <a:t>Les enseignants de CM1-CM2 et de 6</a:t>
            </a:r>
            <a:r>
              <a:rPr lang="fr-FR" baseline="30000" dirty="0"/>
              <a:t>ème</a:t>
            </a:r>
            <a:r>
              <a:rPr lang="fr-FR" dirty="0"/>
              <a:t> ont les mêmes objectifs de fin de cycle : les connaissances et compétences acquises dans les cadre des programmes de CM1 et de CM2 sont donc confortées / approfondies en 6</a:t>
            </a:r>
            <a:r>
              <a:rPr lang="fr-FR" baseline="30000" dirty="0"/>
              <a:t>ème</a:t>
            </a:r>
            <a:r>
              <a:rPr lang="fr-FR" dirty="0"/>
              <a:t>.</a:t>
            </a:r>
            <a:endParaRPr lang="fr-FR" spc="-70" dirty="0"/>
          </a:p>
          <a:p>
            <a:pPr algn="just"/>
            <a:r>
              <a:rPr lang="fr-FR" spc="-80" dirty="0"/>
              <a:t>le cycle 4, </a:t>
            </a:r>
            <a:r>
              <a:rPr lang="fr-FR" b="1" spc="-80" dirty="0"/>
              <a:t>cycle des approfondissements </a:t>
            </a:r>
            <a:r>
              <a:rPr lang="fr-FR" spc="-80" dirty="0"/>
              <a:t>: les classes de 5</a:t>
            </a:r>
            <a:r>
              <a:rPr lang="fr-FR" spc="-80" baseline="30000" dirty="0"/>
              <a:t>ème</a:t>
            </a:r>
            <a:r>
              <a:rPr lang="fr-FR" spc="-80" dirty="0"/>
              <a:t>, 4</a:t>
            </a:r>
            <a:r>
              <a:rPr lang="fr-FR" spc="-80" baseline="30000" dirty="0"/>
              <a:t>ème</a:t>
            </a:r>
            <a:r>
              <a:rPr lang="fr-FR" spc="-80" dirty="0"/>
              <a:t> et 3</a:t>
            </a:r>
            <a:r>
              <a:rPr lang="fr-FR" spc="-80" baseline="30000" dirty="0"/>
              <a:t>ème</a:t>
            </a:r>
            <a:r>
              <a:rPr lang="fr-FR" spc="-80" dirty="0"/>
              <a:t>. </a:t>
            </a:r>
          </a:p>
          <a:p>
            <a:endParaRPr lang="fr-FR" dirty="0"/>
          </a:p>
        </p:txBody>
      </p:sp>
    </p:spTree>
    <p:extLst>
      <p:ext uri="{BB962C8B-B14F-4D97-AF65-F5344CB8AC3E}">
        <p14:creationId xmlns:p14="http://schemas.microsoft.com/office/powerpoint/2010/main" val="4006145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620E283E-F115-FE4E-A280-29E48C881C25}"/>
              </a:ext>
            </a:extLst>
          </p:cNvPr>
          <p:cNvSpPr>
            <a:spLocks noGrp="1"/>
          </p:cNvSpPr>
          <p:nvPr>
            <p:ph type="title"/>
          </p:nvPr>
        </p:nvSpPr>
        <p:spPr>
          <a:xfrm>
            <a:off x="135594" y="228600"/>
            <a:ext cx="8828894" cy="608112"/>
          </a:xfrm>
        </p:spPr>
        <p:txBody>
          <a:bodyPr>
            <a:noAutofit/>
          </a:bodyPr>
          <a:lstStyle/>
          <a:p>
            <a:r>
              <a:rPr lang="fr-FR" sz="2900" dirty="0"/>
              <a:t>Les études au collège : des programmes articulés au S4C*</a:t>
            </a:r>
          </a:p>
        </p:txBody>
      </p:sp>
      <p:sp>
        <p:nvSpPr>
          <p:cNvPr id="3" name="Espace réservé du contenu 2">
            <a:extLst>
              <a:ext uri="{FF2B5EF4-FFF2-40B4-BE49-F238E27FC236}">
                <a16:creationId xmlns:a16="http://schemas.microsoft.com/office/drawing/2014/main" id="{8C2B47F2-DDB4-8B4D-91FF-2127C77A996C}"/>
              </a:ext>
            </a:extLst>
          </p:cNvPr>
          <p:cNvSpPr>
            <a:spLocks noGrp="1"/>
          </p:cNvSpPr>
          <p:nvPr>
            <p:ph sz="quarter" idx="1"/>
          </p:nvPr>
        </p:nvSpPr>
        <p:spPr>
          <a:xfrm>
            <a:off x="263930" y="1412776"/>
            <a:ext cx="8700558" cy="4998296"/>
          </a:xfrm>
        </p:spPr>
        <p:txBody>
          <a:bodyPr>
            <a:noAutofit/>
          </a:bodyPr>
          <a:lstStyle/>
          <a:p>
            <a:pPr marL="0" indent="0" algn="just">
              <a:spcAft>
                <a:spcPts val="600"/>
              </a:spcAft>
              <a:buNone/>
            </a:pPr>
            <a:r>
              <a:rPr lang="fr-CA" sz="1800" dirty="0"/>
              <a:t>Tous les enseignements du CP à la 3</a:t>
            </a:r>
            <a:r>
              <a:rPr lang="fr-CA" sz="1800" baseline="30000" dirty="0"/>
              <a:t>ème</a:t>
            </a:r>
            <a:r>
              <a:rPr lang="fr-CA" sz="1800" dirty="0"/>
              <a:t> contribuent à l'acquisition du socle commun de connaissances, de compétences et de culture (S4C). Ce socle est formé de 5 domaines.</a:t>
            </a:r>
          </a:p>
          <a:p>
            <a:pPr marL="0" indent="0" algn="just">
              <a:buNone/>
            </a:pPr>
            <a:r>
              <a:rPr lang="fr-CA" sz="1800" b="1" u="sng" dirty="0"/>
              <a:t>1. Les langages pour penser et communiquer</a:t>
            </a:r>
            <a:r>
              <a:rPr lang="fr-CA" sz="1800" dirty="0"/>
              <a:t>. Ce domaine inclut 4 composantes :</a:t>
            </a:r>
          </a:p>
          <a:p>
            <a:pPr algn="just">
              <a:spcBef>
                <a:spcPts val="0"/>
              </a:spcBef>
            </a:pPr>
            <a:r>
              <a:rPr lang="fr-CA" sz="1800" dirty="0"/>
              <a:t>la langue française à l’oral et à l’écrit ;</a:t>
            </a:r>
          </a:p>
          <a:p>
            <a:pPr algn="just">
              <a:spcBef>
                <a:spcPts val="0"/>
              </a:spcBef>
            </a:pPr>
            <a:r>
              <a:rPr lang="fr-CA" sz="1800" dirty="0"/>
              <a:t>deux langues vivantes étrangères (ou 1 langue étrangère et 1 langue régionale) ;</a:t>
            </a:r>
          </a:p>
          <a:p>
            <a:pPr algn="just">
              <a:spcBef>
                <a:spcPts val="0"/>
              </a:spcBef>
            </a:pPr>
            <a:r>
              <a:rPr lang="fr-CA" sz="1800" dirty="0"/>
              <a:t>les langages mathématiques, scientifiques et informatiques ;</a:t>
            </a:r>
          </a:p>
          <a:p>
            <a:pPr algn="just">
              <a:spcBef>
                <a:spcPts val="0"/>
              </a:spcBef>
              <a:spcAft>
                <a:spcPts val="400"/>
              </a:spcAft>
            </a:pPr>
            <a:r>
              <a:rPr lang="fr-CA" sz="1800" dirty="0"/>
              <a:t>les langages des arts et du corps.</a:t>
            </a:r>
          </a:p>
          <a:p>
            <a:pPr marL="0" indent="0" algn="just">
              <a:spcAft>
                <a:spcPts val="400"/>
              </a:spcAft>
              <a:buNone/>
            </a:pPr>
            <a:r>
              <a:rPr lang="fr-CA" sz="1800" b="1" u="sng" dirty="0"/>
              <a:t>2. Les méthodes et outils pour apprendre</a:t>
            </a:r>
            <a:r>
              <a:rPr lang="fr-CA" sz="1800" dirty="0"/>
              <a:t> : Méthodes d’apprentissage (travaux personnels et de groupes), outils numériques et de documentation…</a:t>
            </a:r>
          </a:p>
          <a:p>
            <a:pPr marL="0" indent="0" algn="just">
              <a:spcAft>
                <a:spcPts val="400"/>
              </a:spcAft>
              <a:buNone/>
            </a:pPr>
            <a:r>
              <a:rPr lang="fr-CA" sz="1800" b="1" u="sng" dirty="0"/>
              <a:t>3. La formation de la personne et du citoyen</a:t>
            </a:r>
            <a:r>
              <a:rPr lang="fr-CA" sz="1800" dirty="0"/>
              <a:t> : Apprentissage de la vie en société et de la citoyenneté.</a:t>
            </a:r>
          </a:p>
          <a:p>
            <a:pPr marL="0" indent="0" algn="just">
              <a:spcAft>
                <a:spcPts val="400"/>
              </a:spcAft>
              <a:buNone/>
            </a:pPr>
            <a:r>
              <a:rPr lang="fr-CA" sz="1800" b="1" u="sng" dirty="0"/>
              <a:t>4. Les systèmes naturels et les systèmes techniques</a:t>
            </a:r>
            <a:r>
              <a:rPr lang="fr-CA" sz="1800" dirty="0"/>
              <a:t> : Acquisition des fondements de la culture mathématique, scientifique et technologique.</a:t>
            </a:r>
          </a:p>
          <a:p>
            <a:pPr marL="0" indent="0" algn="just">
              <a:buNone/>
            </a:pPr>
            <a:r>
              <a:rPr lang="fr-CA" sz="1800" b="1" u="sng" dirty="0"/>
              <a:t>5. Les représentations du monde et l’activité humaine</a:t>
            </a:r>
            <a:r>
              <a:rPr lang="fr-CA" sz="1800" dirty="0"/>
              <a:t> Prise de conscience de l’espace géographique et du temps historique. Fonctionnement des sociétés. Pratiques artistiques et sportives.</a:t>
            </a:r>
          </a:p>
        </p:txBody>
      </p:sp>
    </p:spTree>
    <p:extLst>
      <p:ext uri="{BB962C8B-B14F-4D97-AF65-F5344CB8AC3E}">
        <p14:creationId xmlns:p14="http://schemas.microsoft.com/office/powerpoint/2010/main" val="3295975406"/>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3E4CC23A4C99F469B9858BBF0AE8FFC" ma:contentTypeVersion="1" ma:contentTypeDescription="Crée un document." ma:contentTypeScope="" ma:versionID="77f32e495eec883ac8cc7fb410ca4759">
  <xsd:schema xmlns:xsd="http://www.w3.org/2001/XMLSchema" xmlns:p="http://schemas.microsoft.com/office/2006/metadata/properties" xmlns:ns1="http://schemas.microsoft.com/sharepoint/v3" targetNamespace="http://schemas.microsoft.com/office/2006/metadata/properties" ma:root="true" ma:fieldsID="ee565551e1a1637f9df0223e78db73bd"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dms="http://schemas.microsoft.com/office/2006/documentManagement/types" targetNamespace="http://schemas.microsoft.com/sharepoint/v3" elementFormDefault="qualified">
    <xsd:import namespace="http://schemas.microsoft.com/office/2006/documentManagement/types"/>
    <xsd:element name="PublishingStartDate" ma:index="8" nillable="true" ma:displayName="Date de début de planification" ma:description="" ma:hidden="true" ma:internalName="PublishingStartDate">
      <xsd:simpleType>
        <xsd:restriction base="dms:Unknown"/>
      </xsd:simpleType>
    </xsd:element>
    <xsd:element name="PublishingExpirationDate" ma:index="9" nillable="true" ma:displayName="Date de fin de planification"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ma:readOnly="true"/>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p:properties xmlns:p="http://schemas.microsoft.com/office/2006/metadata/properties" xmlns:xsi="http://www.w3.org/2001/XMLSchema-instance">
  <documentManagement>
    <PublishingExpirationDate xmlns="http://schemas.microsoft.com/sharepoint/v3" xsi:nil="true"/>
    <PublishingStartDate xmlns="http://schemas.microsoft.com/sharepoint/v3"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7DADB954-7939-498F-8F41-016EED7009A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2.xml><?xml version="1.0" encoding="utf-8"?>
<ds:datastoreItem xmlns:ds="http://schemas.openxmlformats.org/officeDocument/2006/customXml" ds:itemID="{2AF72873-0CAE-4559-9314-55FBC641AFB7}">
  <ds:schemaRefs>
    <ds:schemaRef ds:uri="http://schemas.microsoft.com/office/2006/metadata/properties"/>
    <ds:schemaRef ds:uri="http://schemas.microsoft.com/sharepoint/v3"/>
    <ds:schemaRef ds:uri="http://schemas.openxmlformats.org/package/2006/metadata/core-properties"/>
    <ds:schemaRef ds:uri="http://www.w3.org/XML/1998/namespace"/>
    <ds:schemaRef ds:uri="http://purl.org/dc/terms/"/>
    <ds:schemaRef ds:uri="http://purl.org/dc/elements/1.1/"/>
    <ds:schemaRef ds:uri="http://schemas.microsoft.com/office/2006/documentManagement/types"/>
    <ds:schemaRef ds:uri="http://purl.org/dc/dcmitype/"/>
  </ds:schemaRefs>
</ds:datastoreItem>
</file>

<file path=customXml/itemProps3.xml><?xml version="1.0" encoding="utf-8"?>
<ds:datastoreItem xmlns:ds="http://schemas.openxmlformats.org/officeDocument/2006/customXml" ds:itemID="{E4A7CBB5-BF84-4DDA-B0ED-F683CFBDFD7E}">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Civic</Template>
  <TotalTime>16470</TotalTime>
  <Words>1989</Words>
  <Application>Microsoft Office PowerPoint</Application>
  <PresentationFormat>Affichage à l'écran (4:3)</PresentationFormat>
  <Paragraphs>147</Paragraphs>
  <Slides>23</Slides>
  <Notes>0</Notes>
  <HiddenSlides>0</HiddenSlides>
  <MMClips>0</MMClips>
  <ScaleCrop>false</ScaleCrop>
  <HeadingPairs>
    <vt:vector size="6" baseType="variant">
      <vt:variant>
        <vt:lpstr>Polices utilisées</vt:lpstr>
      </vt:variant>
      <vt:variant>
        <vt:i4>6</vt:i4>
      </vt:variant>
      <vt:variant>
        <vt:lpstr>Thème</vt:lpstr>
      </vt:variant>
      <vt:variant>
        <vt:i4>1</vt:i4>
      </vt:variant>
      <vt:variant>
        <vt:lpstr>Titres des diapositives</vt:lpstr>
      </vt:variant>
      <vt:variant>
        <vt:i4>23</vt:i4>
      </vt:variant>
    </vt:vector>
  </HeadingPairs>
  <TitlesOfParts>
    <vt:vector size="30" baseType="lpstr">
      <vt:lpstr>Arial</vt:lpstr>
      <vt:lpstr>Calibri</vt:lpstr>
      <vt:lpstr>Courier New</vt:lpstr>
      <vt:lpstr>Times New Roman</vt:lpstr>
      <vt:lpstr>Wingdings</vt:lpstr>
      <vt:lpstr>Wingdings 2</vt:lpstr>
      <vt:lpstr>Civil</vt:lpstr>
      <vt:lpstr>Liaison CM2 – 6ème :  information aux parents d’élèves de CM2 mars 2025</vt:lpstr>
      <vt:lpstr>Thèmes abordés durant cette séance d’information :</vt:lpstr>
      <vt:lpstr>Présentation du collège Elsa Triolet</vt:lpstr>
      <vt:lpstr>Journée de liaison CM2-6ème et rentrée 2025</vt:lpstr>
      <vt:lpstr>Le collège dans le système français</vt:lpstr>
      <vt:lpstr>Les études au collège : les cycles d’enseignement</vt:lpstr>
      <vt:lpstr>Les études au collège : des programmes intégrés aux cycles</vt:lpstr>
      <vt:lpstr>Les études au collège : la 6ème dernière année du Cycle 3</vt:lpstr>
      <vt:lpstr>Les études au collège : des programmes articulés au S4C*</vt:lpstr>
      <vt:lpstr>Les études au collège : le Livret Scolaire Unique (LSU)</vt:lpstr>
      <vt:lpstr>Les matières et horaires hebdomadaires  de la classe de 6ème</vt:lpstr>
      <vt:lpstr>FCA – Français et Culture Antique</vt:lpstr>
      <vt:lpstr>Les horaires du collège Elsa Triolet</vt:lpstr>
      <vt:lpstr>Educonnect - l’ENT* (Mon ENT Occitanie), Pronote et Sacoche :  des outils numériques au service des élèves et des parents</vt:lpstr>
      <vt:lpstr>Les différences essentielles CM2 – 6ème</vt:lpstr>
      <vt:lpstr>Les différences essentielles CM2 – 6ème (suite)</vt:lpstr>
      <vt:lpstr>Une autre vie d’élève… vers l’autonomie !</vt:lpstr>
      <vt:lpstr>CM2 – 6ème : une rupture accompagnée</vt:lpstr>
      <vt:lpstr>En fin de 3ème les élèves passeront le Brevet (DNB*).</vt:lpstr>
      <vt:lpstr>Après le collège</vt:lpstr>
      <vt:lpstr>Présentation PowerPoint</vt:lpstr>
      <vt:lpstr>Quelques conseils !</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Hervé</dc:creator>
  <cp:lastModifiedBy>admin</cp:lastModifiedBy>
  <cp:revision>361</cp:revision>
  <cp:lastPrinted>2025-03-24T15:45:03Z</cp:lastPrinted>
  <dcterms:modified xsi:type="dcterms:W3CDTF">2025-03-24T15:47:24Z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0x010100C3E4CC23A4C99F469B9858BBF0AE8FFC</vt:lpwstr>
  </property>
</Properties>
</file>