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6"/>
  </p:notesMasterIdLst>
  <p:handoutMasterIdLst>
    <p:handoutMasterId r:id="rId27"/>
  </p:handoutMasterIdLst>
  <p:sldIdLst>
    <p:sldId id="256" r:id="rId5"/>
    <p:sldId id="297" r:id="rId6"/>
    <p:sldId id="302" r:id="rId7"/>
    <p:sldId id="298" r:id="rId8"/>
    <p:sldId id="296" r:id="rId9"/>
    <p:sldId id="295" r:id="rId10"/>
    <p:sldId id="316" r:id="rId11"/>
    <p:sldId id="320" r:id="rId12"/>
    <p:sldId id="260" r:id="rId13"/>
    <p:sldId id="321" r:id="rId14"/>
    <p:sldId id="264" r:id="rId15"/>
    <p:sldId id="300" r:id="rId16"/>
    <p:sldId id="270" r:id="rId17"/>
    <p:sldId id="261" r:id="rId18"/>
    <p:sldId id="262" r:id="rId19"/>
    <p:sldId id="272" r:id="rId20"/>
    <p:sldId id="294" r:id="rId21"/>
    <p:sldId id="292" r:id="rId22"/>
    <p:sldId id="293" r:id="rId23"/>
    <p:sldId id="267" r:id="rId24"/>
    <p:sldId id="269" r:id="rId25"/>
  </p:sldIdLst>
  <p:sldSz cx="9144000" cy="6858000" type="screen4x3"/>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57" autoAdjust="0"/>
    <p:restoredTop sz="93666"/>
  </p:normalViewPr>
  <p:slideViewPr>
    <p:cSldViewPr>
      <p:cViewPr varScale="1">
        <p:scale>
          <a:sx n="114" d="100"/>
          <a:sy n="114" d="100"/>
        </p:scale>
        <p:origin x="138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889938"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8" y="0"/>
            <a:ext cx="2889938" cy="496332"/>
          </a:xfrm>
          <a:prstGeom prst="rect">
            <a:avLst/>
          </a:prstGeom>
        </p:spPr>
        <p:txBody>
          <a:bodyPr vert="horz" lIns="91440" tIns="45720" rIns="91440" bIns="45720" rtlCol="0"/>
          <a:lstStyle>
            <a:lvl1pPr algn="r">
              <a:defRPr sz="1200"/>
            </a:lvl1pPr>
          </a:lstStyle>
          <a:p>
            <a:fld id="{9DC4D0BC-1D33-4ED5-B2F7-5457A159B3B5}" type="datetimeFigureOut">
              <a:rPr lang="fr-FR" smtClean="0"/>
              <a:pPr/>
              <a:t>10/03/2026</a:t>
            </a:fld>
            <a:endParaRPr lang="fr-FR"/>
          </a:p>
        </p:txBody>
      </p:sp>
      <p:sp>
        <p:nvSpPr>
          <p:cNvPr id="4" name="Espace réservé du pied de page 3"/>
          <p:cNvSpPr>
            <a:spLocks noGrp="1"/>
          </p:cNvSpPr>
          <p:nvPr>
            <p:ph type="ftr" sz="quarter" idx="2"/>
          </p:nvPr>
        </p:nvSpPr>
        <p:spPr>
          <a:xfrm>
            <a:off x="1" y="9428583"/>
            <a:ext cx="2889938"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8" y="9428583"/>
            <a:ext cx="2889938" cy="496332"/>
          </a:xfrm>
          <a:prstGeom prst="rect">
            <a:avLst/>
          </a:prstGeom>
        </p:spPr>
        <p:txBody>
          <a:bodyPr vert="horz" lIns="91440" tIns="45720" rIns="91440" bIns="45720" rtlCol="0" anchor="b"/>
          <a:lstStyle>
            <a:lvl1pPr algn="r">
              <a:defRPr sz="1200"/>
            </a:lvl1pPr>
          </a:lstStyle>
          <a:p>
            <a:fld id="{536CFDC7-C73F-418B-81A0-8EA28DD454D6}" type="slidenum">
              <a:rPr lang="fr-FR" smtClean="0"/>
              <a:pPr/>
              <a:t>‹N°›</a:t>
            </a:fld>
            <a:endParaRPr lang="fr-FR"/>
          </a:p>
        </p:txBody>
      </p:sp>
    </p:spTree>
    <p:extLst>
      <p:ext uri="{BB962C8B-B14F-4D97-AF65-F5344CB8AC3E}">
        <p14:creationId xmlns:p14="http://schemas.microsoft.com/office/powerpoint/2010/main" val="1402732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2"/>
            <a:ext cx="2890665" cy="49688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6867" y="2"/>
            <a:ext cx="2890665" cy="496889"/>
          </a:xfrm>
          <a:prstGeom prst="rect">
            <a:avLst/>
          </a:prstGeom>
        </p:spPr>
        <p:txBody>
          <a:bodyPr vert="horz" lIns="91440" tIns="45720" rIns="91440" bIns="45720" rtlCol="0"/>
          <a:lstStyle>
            <a:lvl1pPr algn="r">
              <a:defRPr sz="1200"/>
            </a:lvl1pPr>
          </a:lstStyle>
          <a:p>
            <a:fld id="{20570610-F1BD-4CFB-8823-BE82BCD5E998}" type="datetimeFigureOut">
              <a:rPr lang="fr-FR" smtClean="0"/>
              <a:t>10/03/2026</a:t>
            </a:fld>
            <a:endParaRPr lang="fr-FR"/>
          </a:p>
        </p:txBody>
      </p:sp>
      <p:sp>
        <p:nvSpPr>
          <p:cNvPr id="4" name="Espace réservé de l'image des diapositives 3"/>
          <p:cNvSpPr>
            <a:spLocks noGrp="1" noRot="1" noChangeAspect="1"/>
          </p:cNvSpPr>
          <p:nvPr>
            <p:ph type="sldImg" idx="2"/>
          </p:nvPr>
        </p:nvSpPr>
        <p:spPr>
          <a:xfrm>
            <a:off x="1104900" y="1243013"/>
            <a:ext cx="4459288" cy="3346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66599" y="4776790"/>
            <a:ext cx="5335893"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1"/>
            <a:ext cx="2890665" cy="496889"/>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6867" y="9429751"/>
            <a:ext cx="2890665" cy="496889"/>
          </a:xfrm>
          <a:prstGeom prst="rect">
            <a:avLst/>
          </a:prstGeom>
        </p:spPr>
        <p:txBody>
          <a:bodyPr vert="horz" lIns="91440" tIns="45720" rIns="91440" bIns="45720" rtlCol="0" anchor="b"/>
          <a:lstStyle>
            <a:lvl1pPr algn="r">
              <a:defRPr sz="1200"/>
            </a:lvl1pPr>
          </a:lstStyle>
          <a:p>
            <a:fld id="{12EFE8F9-5E39-43E2-AF8B-FAE15B62BFD6}" type="slidenum">
              <a:rPr lang="fr-FR" smtClean="0"/>
              <a:t>‹N°›</a:t>
            </a:fld>
            <a:endParaRPr lang="fr-FR"/>
          </a:p>
        </p:txBody>
      </p:sp>
    </p:spTree>
    <p:extLst>
      <p:ext uri="{BB962C8B-B14F-4D97-AF65-F5344CB8AC3E}">
        <p14:creationId xmlns:p14="http://schemas.microsoft.com/office/powerpoint/2010/main" val="2427136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17" name="Espace réservé du pied de page 16"/>
          <p:cNvSpPr>
            <a:spLocks noGrp="1"/>
          </p:cNvSpPr>
          <p:nvPr>
            <p:ph type="ftr" sz="quarter" idx="11"/>
          </p:nvPr>
        </p:nvSpPr>
        <p:spPr/>
        <p:txBody>
          <a:bodyPr/>
          <a:lstStyle/>
          <a:p>
            <a:endParaRPr lang="fr-BE"/>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CF4668DC-857F-487D-BFFA-8C0CA5037977}" type="slidenum">
              <a:rPr lang="fr-BE" smtClean="0"/>
              <a:pPr/>
              <a:t>‹N°›</a:t>
            </a:fld>
            <a:endParaRPr lang="fr-BE"/>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2" name="Titre vertical 1"/>
          <p:cNvSpPr>
            <a:spLocks noGrp="1"/>
          </p:cNvSpPr>
          <p:nvPr>
            <p:ph type="title" orient="vert"/>
          </p:nvPr>
        </p:nvSpPr>
        <p:spPr>
          <a:xfrm>
            <a:off x="7391400" y="304801"/>
            <a:ext cx="1447800" cy="5851525"/>
          </a:xfrm>
        </p:spPr>
        <p:txBody>
          <a:bodyPr vert="eaVert"/>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a:t>Cliquez pour modifier le style du titre</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a:xfrm>
            <a:off x="4361688" y="1026372"/>
            <a:ext cx="457200" cy="441325"/>
          </a:xfrm>
        </p:spPr>
        <p:txBody>
          <a:bodyPr/>
          <a:lstStyle/>
          <a:p>
            <a:fld id="{CF4668DC-857F-487D-BFFA-8C0CA5037977}" type="slidenum">
              <a:rPr lang="fr-BE" smtClean="0"/>
              <a:pPr/>
              <a:t>‹N°›</a:t>
            </a:fld>
            <a:endParaRPr lang="fr-BE"/>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AA309A6D-C09C-4548-B29A-6CF363A7E532}" type="datetimeFigureOut">
              <a:rPr lang="fr-FR" smtClean="0"/>
              <a:pPr/>
              <a:t>10/03/2026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8" name="Espace réservé du pied de page 7"/>
          <p:cNvSpPr>
            <a:spLocks noGrp="1"/>
          </p:cNvSpPr>
          <p:nvPr>
            <p:ph type="ftr" sz="quarter" idx="11"/>
          </p:nvPr>
        </p:nvSpPr>
        <p:spPr>
          <a:xfrm>
            <a:off x="304800" y="6409944"/>
            <a:ext cx="3581400" cy="365760"/>
          </a:xfrm>
        </p:spPr>
        <p:txBody>
          <a:bodyPr/>
          <a:lstStyle/>
          <a:p>
            <a:endParaRPr lang="fr-BE"/>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CF4668DC-857F-487D-BFFA-8C0CA5037977}" type="slidenum">
              <a:rPr lang="fr-BE" smtClean="0"/>
              <a:pPr/>
              <a:t>‹N°›</a:t>
            </a:fld>
            <a:endParaRPr lang="fr-BE"/>
          </a:p>
        </p:txBody>
      </p:sp>
      <p:sp>
        <p:nvSpPr>
          <p:cNvPr id="23" name="Titre 22"/>
          <p:cNvSpPr>
            <a:spLocks noGrp="1"/>
          </p:cNvSpPr>
          <p:nvPr>
            <p:ph type="title"/>
          </p:nvPr>
        </p:nvSpPr>
        <p:spPr/>
        <p:txBody>
          <a:bodyPr rtlCol="0" anchor="b" anchorCtr="0"/>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a:xfrm>
            <a:off x="4343400" y="1036020"/>
            <a:ext cx="457200" cy="441325"/>
          </a:xfrm>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10/03/2026</a:t>
            </a:fld>
            <a:endParaRPr lang="fr-BE"/>
          </a:p>
        </p:txBody>
      </p:sp>
      <p:sp>
        <p:nvSpPr>
          <p:cNvPr id="6" name="Espace réservé du pied de page 5"/>
          <p:cNvSpPr>
            <a:spLocks noGrp="1"/>
          </p:cNvSpPr>
          <p:nvPr>
            <p:ph type="ftr" sz="quarter" idx="11"/>
          </p:nvPr>
        </p:nvSpPr>
        <p:spPr>
          <a:xfrm>
            <a:off x="301752" y="6410848"/>
            <a:ext cx="3383280" cy="365760"/>
          </a:xfrm>
        </p:spPr>
        <p:txBody>
          <a:bodyPr/>
          <a:lstStyle/>
          <a:p>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CF4668DC-857F-487D-BFFA-8C0CA5037977}" type="slidenum">
              <a:rPr lang="fr-BE" smtClean="0"/>
              <a:pPr/>
              <a:t>‹N°›</a:t>
            </a:fld>
            <a:endParaRPr lang="fr-BE"/>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AA309A6D-C09C-4548-B29A-6CF363A7E532}" type="datetimeFigureOut">
              <a:rPr lang="fr-FR" smtClean="0"/>
              <a:pPr/>
              <a:t>10/03/2026</a:t>
            </a:fld>
            <a:endParaRPr lang="fr-BE"/>
          </a:p>
        </p:txBody>
      </p:sp>
      <p:sp>
        <p:nvSpPr>
          <p:cNvPr id="6" name="Espace réservé du pied de page 5"/>
          <p:cNvSpPr>
            <a:spLocks noGrp="1"/>
          </p:cNvSpPr>
          <p:nvPr>
            <p:ph type="ftr" sz="quarter" idx="11"/>
          </p:nvPr>
        </p:nvSpPr>
        <p:spPr>
          <a:xfrm>
            <a:off x="301752" y="6410848"/>
            <a:ext cx="3584448" cy="365760"/>
          </a:xfrm>
        </p:spPr>
        <p:txBody>
          <a:bodyPr/>
          <a:lstStyle/>
          <a:p>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A309A6D-C09C-4548-B29A-6CF363A7E532}" type="datetimeFigureOut">
              <a:rPr lang="fr-FR" smtClean="0"/>
              <a:pPr/>
              <a:t>10/03/2026</a:t>
            </a:fld>
            <a:endParaRPr lang="fr-BE"/>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B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4668DC-857F-487D-BFFA-8C0CA5037977}" type="slidenum">
              <a:rPr lang="fr-BE" smtClean="0"/>
              <a:pPr/>
              <a:t>‹N°›</a:t>
            </a:fld>
            <a:endParaRPr lang="fr-BE"/>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lsa-triolet.mon-ent-occitanie.fr/" TargetMode="External"/><Relationship Id="rId2" Type="http://schemas.openxmlformats.org/officeDocument/2006/relationships/hyperlink" Target="mailto:ce.0301282f@ac-montpellier.fr"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lsa-triolet.mon-ent-occitanie.fr/" TargetMode="External"/><Relationship Id="rId2" Type="http://schemas.openxmlformats.org/officeDocument/2006/relationships/hyperlink" Target="https://educonnect.education.gouv.fr/"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ce.0301282f@ac-montpellier.f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eduscol.education.fr/cid87584/l-organisation-du-college.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4103" y="1121981"/>
            <a:ext cx="6655793" cy="876143"/>
          </a:xfrm>
        </p:spPr>
        <p:txBody>
          <a:bodyPr>
            <a:normAutofit fontScale="90000"/>
          </a:bodyPr>
          <a:lstStyle/>
          <a:p>
            <a:pPr>
              <a:spcBef>
                <a:spcPts val="600"/>
              </a:spcBef>
            </a:pPr>
            <a:r>
              <a:rPr lang="fr-FR" sz="2600" b="1" dirty="0"/>
              <a:t>Liaison CM2 – 6</a:t>
            </a:r>
            <a:r>
              <a:rPr lang="fr-FR" sz="2600" b="1" baseline="30000" dirty="0"/>
              <a:t>ème</a:t>
            </a:r>
            <a:r>
              <a:rPr lang="fr-FR" sz="2600" b="1" dirty="0"/>
              <a:t> : </a:t>
            </a:r>
            <a:br>
              <a:rPr lang="fr-FR" sz="2600" b="1" dirty="0"/>
            </a:br>
            <a:r>
              <a:rPr lang="fr-FR" sz="2600" b="1" dirty="0"/>
              <a:t>information aux parents d’élèves de CM2 mars 2026</a:t>
            </a:r>
            <a:endParaRPr lang="fr-FR" sz="2600" b="1" dirty="0">
              <a:solidFill>
                <a:schemeClr val="accent2"/>
              </a:solidFill>
            </a:endParaRPr>
          </a:p>
        </p:txBody>
      </p:sp>
      <p:sp>
        <p:nvSpPr>
          <p:cNvPr id="17" name="ZoneTexte 16"/>
          <p:cNvSpPr txBox="1"/>
          <p:nvPr/>
        </p:nvSpPr>
        <p:spPr>
          <a:xfrm>
            <a:off x="107504" y="6093296"/>
            <a:ext cx="8928992" cy="261610"/>
          </a:xfrm>
          <a:prstGeom prst="rect">
            <a:avLst/>
          </a:prstGeom>
          <a:noFill/>
        </p:spPr>
        <p:txBody>
          <a:bodyPr wrap="square" rtlCol="0">
            <a:spAutoFit/>
          </a:bodyPr>
          <a:lstStyle/>
          <a:p>
            <a:pPr algn="ctr">
              <a:spcAft>
                <a:spcPts val="0"/>
              </a:spcAft>
            </a:pPr>
            <a:r>
              <a:rPr lang="fr-FR" sz="1100" b="1" dirty="0">
                <a:effectLst/>
                <a:latin typeface="Calibri" panose="020F0502020204030204" pitchFamily="34" charset="0"/>
                <a:ea typeface="Times New Roman" panose="02020603050405020304" pitchFamily="18" charset="0"/>
              </a:rPr>
              <a:t>Place Rhin et Danube - BP 44 - 30301 BEAUCAIRE --</a:t>
            </a:r>
            <a:r>
              <a:rPr lang="fr-FR" sz="1100" b="1" dirty="0">
                <a:effectLst/>
                <a:latin typeface="Calibri" panose="020F0502020204030204" pitchFamily="34" charset="0"/>
                <a:ea typeface="Times New Roman" panose="02020603050405020304" pitchFamily="18" charset="0"/>
                <a:cs typeface="Times New Roman" panose="02020603050405020304" pitchFamily="18" charset="0"/>
              </a:rPr>
              <a:t> </a:t>
            </a:r>
            <a:r>
              <a:rPr lang="fr-FR" sz="1100" b="1" dirty="0">
                <a:effectLst/>
                <a:latin typeface="Calibri" panose="020F0502020204030204" pitchFamily="34" charset="0"/>
                <a:ea typeface="Times New Roman" panose="02020603050405020304" pitchFamily="18" charset="0"/>
                <a:cs typeface="Arial" panose="020B0604020202020204" pitchFamily="34" charset="0"/>
                <a:sym typeface="Wingdings" panose="05000000000000000000" pitchFamily="2" charset="2"/>
              </a:rPr>
              <a:t></a:t>
            </a:r>
            <a:r>
              <a:rPr lang="fr-FR" sz="1100" b="1" dirty="0">
                <a:effectLst/>
                <a:latin typeface="Calibri" panose="020F0502020204030204" pitchFamily="34" charset="0"/>
                <a:ea typeface="Times New Roman" panose="02020603050405020304" pitchFamily="18" charset="0"/>
                <a:cs typeface="Arial" panose="020B0604020202020204" pitchFamily="34" charset="0"/>
              </a:rPr>
              <a:t> 04 66 59 13 71 -- </a:t>
            </a:r>
            <a:r>
              <a:rPr lang="fr-FR" sz="1100" b="1" u="sng" dirty="0">
                <a:solidFill>
                  <a:srgbClr val="0000FF"/>
                </a:solidFill>
                <a:effectLst/>
                <a:latin typeface="Calibri" panose="020F0502020204030204" pitchFamily="34" charset="0"/>
                <a:ea typeface="Times New Roman" panose="02020603050405020304" pitchFamily="18" charset="0"/>
                <a:cs typeface="Arial" panose="020B0604020202020204" pitchFamily="34" charset="0"/>
                <a:hlinkClick r:id="rId2"/>
              </a:rPr>
              <a:t>ce.0301282f@ac-montpellier.fr</a:t>
            </a:r>
            <a:r>
              <a:rPr lang="fr-FR" sz="1100" b="1" u="none" strike="noStrike" dirty="0">
                <a:solidFill>
                  <a:srgbClr val="0000FF"/>
                </a:solidFill>
                <a:effectLst/>
                <a:latin typeface="Calibri" panose="020F0502020204030204" pitchFamily="34" charset="0"/>
                <a:ea typeface="Times New Roman" panose="02020603050405020304" pitchFamily="18" charset="0"/>
                <a:cs typeface="Arial" panose="020B0604020202020204" pitchFamily="34" charset="0"/>
              </a:rPr>
              <a:t> -- </a:t>
            </a:r>
            <a:r>
              <a:rPr lang="fr-FR" sz="1100" b="1" u="sng" dirty="0">
                <a:solidFill>
                  <a:srgbClr val="0000FF"/>
                </a:solidFill>
                <a:effectLst/>
                <a:latin typeface="Calibri" panose="020F0502020204030204" pitchFamily="34" charset="0"/>
                <a:ea typeface="Times New Roman" panose="02020603050405020304" pitchFamily="18" charset="0"/>
                <a:hlinkClick r:id="rId3"/>
              </a:rPr>
              <a:t>https://elsa-triolet.mon-ent-occitanie.fr</a:t>
            </a:r>
            <a:r>
              <a:rPr lang="fr-FR" sz="1100" b="1" dirty="0">
                <a:effectLst/>
                <a:latin typeface="Calibri" panose="020F0502020204030204" pitchFamily="34" charset="0"/>
                <a:ea typeface="Times New Roman" panose="02020603050405020304" pitchFamily="18" charset="0"/>
              </a:rPr>
              <a:t> </a:t>
            </a:r>
            <a:endParaRPr lang="fr-FR" sz="1100" dirty="0">
              <a:effectLst/>
              <a:latin typeface="Times New Roman" panose="02020603050405020304" pitchFamily="18" charset="0"/>
              <a:ea typeface="Times New Roman" panose="02020603050405020304" pitchFamily="18" charset="0"/>
            </a:endParaRPr>
          </a:p>
        </p:txBody>
      </p:sp>
      <p:pic>
        <p:nvPicPr>
          <p:cNvPr id="7" name="Image 6">
            <a:extLst>
              <a:ext uri="{FF2B5EF4-FFF2-40B4-BE49-F238E27FC236}">
                <a16:creationId xmlns:a16="http://schemas.microsoft.com/office/drawing/2014/main" id="{F7B7DFF2-7E98-4148-8FE5-346BA64CE9AB}"/>
              </a:ext>
            </a:extLst>
          </p:cNvPr>
          <p:cNvPicPr>
            <a:picLocks noChangeAspect="1"/>
          </p:cNvPicPr>
          <p:nvPr/>
        </p:nvPicPr>
        <p:blipFill>
          <a:blip r:embed="rId4"/>
          <a:stretch>
            <a:fillRect/>
          </a:stretch>
        </p:blipFill>
        <p:spPr>
          <a:xfrm>
            <a:off x="323237" y="320609"/>
            <a:ext cx="2475191" cy="749873"/>
          </a:xfrm>
          <a:prstGeom prst="rect">
            <a:avLst/>
          </a:prstGeom>
        </p:spPr>
      </p:pic>
      <p:pic>
        <p:nvPicPr>
          <p:cNvPr id="8" name="Image 7">
            <a:extLst>
              <a:ext uri="{FF2B5EF4-FFF2-40B4-BE49-F238E27FC236}">
                <a16:creationId xmlns:a16="http://schemas.microsoft.com/office/drawing/2014/main" id="{44070857-02BB-4E7F-B3AA-21EB8E420750}"/>
              </a:ext>
            </a:extLst>
          </p:cNvPr>
          <p:cNvPicPr>
            <a:picLocks noChangeAspect="1"/>
          </p:cNvPicPr>
          <p:nvPr/>
        </p:nvPicPr>
        <p:blipFill>
          <a:blip r:embed="rId5"/>
          <a:stretch>
            <a:fillRect/>
          </a:stretch>
        </p:blipFill>
        <p:spPr>
          <a:xfrm>
            <a:off x="3059832" y="298241"/>
            <a:ext cx="804742" cy="743776"/>
          </a:xfrm>
          <a:prstGeom prst="rect">
            <a:avLst/>
          </a:prstGeom>
        </p:spPr>
      </p:pic>
      <p:pic>
        <p:nvPicPr>
          <p:cNvPr id="9" name="Image 8">
            <a:extLst>
              <a:ext uri="{FF2B5EF4-FFF2-40B4-BE49-F238E27FC236}">
                <a16:creationId xmlns:a16="http://schemas.microsoft.com/office/drawing/2014/main" id="{4E01E050-0897-4002-845C-6B7A1C649807}"/>
              </a:ext>
            </a:extLst>
          </p:cNvPr>
          <p:cNvPicPr>
            <a:picLocks noChangeAspect="1"/>
          </p:cNvPicPr>
          <p:nvPr/>
        </p:nvPicPr>
        <p:blipFill>
          <a:blip r:embed="rId6"/>
          <a:stretch>
            <a:fillRect/>
          </a:stretch>
        </p:blipFill>
        <p:spPr>
          <a:xfrm>
            <a:off x="161509" y="3212976"/>
            <a:ext cx="8820982" cy="20162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882B71-F69C-48DD-9389-135B8D26E00D}"/>
              </a:ext>
            </a:extLst>
          </p:cNvPr>
          <p:cNvSpPr>
            <a:spLocks noGrp="1"/>
          </p:cNvSpPr>
          <p:nvPr>
            <p:ph type="title"/>
          </p:nvPr>
        </p:nvSpPr>
        <p:spPr>
          <a:xfrm>
            <a:off x="301752" y="228600"/>
            <a:ext cx="8534400" cy="608112"/>
          </a:xfrm>
        </p:spPr>
        <p:txBody>
          <a:bodyPr/>
          <a:lstStyle/>
          <a:p>
            <a:r>
              <a:rPr lang="fr-FR" dirty="0"/>
              <a:t>FCA – Français et Culture Antique</a:t>
            </a:r>
          </a:p>
        </p:txBody>
      </p:sp>
      <p:sp>
        <p:nvSpPr>
          <p:cNvPr id="3" name="Espace réservé du contenu 2">
            <a:extLst>
              <a:ext uri="{FF2B5EF4-FFF2-40B4-BE49-F238E27FC236}">
                <a16:creationId xmlns:a16="http://schemas.microsoft.com/office/drawing/2014/main" id="{C1177D4E-E4A0-42CB-89F5-8668C35A2D5D}"/>
              </a:ext>
            </a:extLst>
          </p:cNvPr>
          <p:cNvSpPr>
            <a:spLocks noGrp="1"/>
          </p:cNvSpPr>
          <p:nvPr>
            <p:ph sz="quarter" idx="1"/>
          </p:nvPr>
        </p:nvSpPr>
        <p:spPr/>
        <p:txBody>
          <a:bodyPr/>
          <a:lstStyle/>
          <a:p>
            <a:pPr marL="0" indent="0" algn="just">
              <a:buNone/>
            </a:pPr>
            <a:r>
              <a:rPr lang="fr-FR" dirty="0"/>
              <a:t>Cet enseignement facultatif ne constitue pas un enseignement anticipé du latin mais un levier pour la maîtrise de la langue en fonction des besoins des élèves, tels que les révèlent les évaluations nationales , en poursuivant 3 objectifs :</a:t>
            </a:r>
          </a:p>
          <a:p>
            <a:r>
              <a:rPr lang="fr-FR" dirty="0"/>
              <a:t>Consolider les acquis grammaticaux, par le relais du latin;</a:t>
            </a:r>
          </a:p>
          <a:p>
            <a:r>
              <a:rPr lang="fr-FR" dirty="0"/>
              <a:t>Enrichir le lexique grâce au latin et au grec;</a:t>
            </a:r>
          </a:p>
          <a:p>
            <a:r>
              <a:rPr lang="fr-FR" dirty="0"/>
              <a:t>Enrichir la culture par la découverte des grands mythes.</a:t>
            </a:r>
          </a:p>
        </p:txBody>
      </p:sp>
    </p:spTree>
    <p:extLst>
      <p:ext uri="{BB962C8B-B14F-4D97-AF65-F5344CB8AC3E}">
        <p14:creationId xmlns:p14="http://schemas.microsoft.com/office/powerpoint/2010/main" val="1943114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2128"/>
          </a:xfrm>
        </p:spPr>
        <p:txBody>
          <a:bodyPr>
            <a:normAutofit/>
          </a:bodyPr>
          <a:lstStyle/>
          <a:p>
            <a:r>
              <a:rPr lang="fr-FR" dirty="0"/>
              <a:t>Les horaires du collège Elsa Triolet</a:t>
            </a:r>
            <a:endParaRPr lang="fr-FR" dirty="0">
              <a:solidFill>
                <a:schemeClr val="accent6"/>
              </a:solidFill>
            </a:endParaRPr>
          </a:p>
        </p:txBody>
      </p:sp>
      <p:graphicFrame>
        <p:nvGraphicFramePr>
          <p:cNvPr id="4" name="Tableau 3"/>
          <p:cNvGraphicFramePr>
            <a:graphicFrameLocks noGrp="1"/>
          </p:cNvGraphicFramePr>
          <p:nvPr>
            <p:extLst>
              <p:ext uri="{D42A27DB-BD31-4B8C-83A1-F6EECF244321}">
                <p14:modId xmlns:p14="http://schemas.microsoft.com/office/powerpoint/2010/main" val="2830278974"/>
              </p:ext>
            </p:extLst>
          </p:nvPr>
        </p:nvGraphicFramePr>
        <p:xfrm>
          <a:off x="1330325" y="1628801"/>
          <a:ext cx="6477000" cy="4443310"/>
        </p:xfrm>
        <a:graphic>
          <a:graphicData uri="http://schemas.openxmlformats.org/drawingml/2006/table">
            <a:tbl>
              <a:tblPr>
                <a:tableStyleId>{5C22544A-7EE6-4342-B048-85BDC9FD1C3A}</a:tableStyleId>
              </a:tblPr>
              <a:tblGrid>
                <a:gridCol w="6477000">
                  <a:extLst>
                    <a:ext uri="{9D8B030D-6E8A-4147-A177-3AD203B41FA5}">
                      <a16:colId xmlns:a16="http://schemas.microsoft.com/office/drawing/2014/main" val="20000"/>
                    </a:ext>
                  </a:extLst>
                </a:gridCol>
              </a:tblGrid>
              <a:tr h="271898">
                <a:tc>
                  <a:txBody>
                    <a:bodyPr/>
                    <a:lstStyle/>
                    <a:p>
                      <a:pPr algn="ctr" hangingPunct="0">
                        <a:lnSpc>
                          <a:spcPct val="115000"/>
                        </a:lnSpc>
                        <a:spcAft>
                          <a:spcPts val="0"/>
                        </a:spcAft>
                      </a:pPr>
                      <a:endParaRPr lang="fr-FR" sz="1200" kern="150" dirty="0">
                        <a:effectLst/>
                        <a:latin typeface="Arial" charset="0"/>
                        <a:ea typeface="Arial" charset="0"/>
                      </a:endParaRPr>
                    </a:p>
                  </a:txBody>
                  <a:tcPr marL="68580" marR="68580" marT="0" marB="0"/>
                </a:tc>
                <a:extLst>
                  <a:ext uri="{0D108BD9-81ED-4DB2-BD59-A6C34878D82A}">
                    <a16:rowId xmlns:a16="http://schemas.microsoft.com/office/drawing/2014/main" val="10000"/>
                  </a:ext>
                </a:extLst>
              </a:tr>
              <a:tr h="363640">
                <a:tc>
                  <a:txBody>
                    <a:bodyPr/>
                    <a:lstStyle/>
                    <a:p>
                      <a:pPr marL="2340000" algn="just" hangingPunct="0">
                        <a:lnSpc>
                          <a:spcPct val="115000"/>
                        </a:lnSpc>
                        <a:spcAft>
                          <a:spcPts val="0"/>
                        </a:spcAft>
                      </a:pPr>
                      <a:r>
                        <a:rPr lang="fr-FR" dirty="0"/>
                        <a:t>M1 : (7h55) </a:t>
                      </a:r>
                      <a:r>
                        <a:rPr lang="fr-FR" b="1" u="sng" dirty="0"/>
                        <a:t>8h00</a:t>
                      </a:r>
                      <a:r>
                        <a:rPr lang="fr-FR" dirty="0"/>
                        <a:t> - 8h55</a:t>
                      </a:r>
                    </a:p>
                  </a:txBody>
                  <a:tcPr marL="68580" marR="68580" marT="0" marB="0" anchor="ctr"/>
                </a:tc>
                <a:extLst>
                  <a:ext uri="{0D108BD9-81ED-4DB2-BD59-A6C34878D82A}">
                    <a16:rowId xmlns:a16="http://schemas.microsoft.com/office/drawing/2014/main" val="10001"/>
                  </a:ext>
                </a:extLst>
              </a:tr>
              <a:tr h="363640">
                <a:tc>
                  <a:txBody>
                    <a:bodyPr/>
                    <a:lstStyle/>
                    <a:p>
                      <a:pPr marL="2340000" algn="just" hangingPunct="0">
                        <a:lnSpc>
                          <a:spcPct val="115000"/>
                        </a:lnSpc>
                        <a:spcAft>
                          <a:spcPts val="0"/>
                        </a:spcAft>
                      </a:pPr>
                      <a:r>
                        <a:rPr lang="fr-FR" dirty="0"/>
                        <a:t>M2</a:t>
                      </a:r>
                      <a:r>
                        <a:rPr lang="fr-FR" baseline="0" dirty="0"/>
                        <a:t> : 9</a:t>
                      </a:r>
                      <a:r>
                        <a:rPr lang="fr-FR" dirty="0"/>
                        <a:t>h - 9h55</a:t>
                      </a:r>
                    </a:p>
                  </a:txBody>
                  <a:tcPr marL="68580" marR="68580" marT="0" marB="0" anchor="ctr"/>
                </a:tc>
                <a:extLst>
                  <a:ext uri="{0D108BD9-81ED-4DB2-BD59-A6C34878D82A}">
                    <a16:rowId xmlns:a16="http://schemas.microsoft.com/office/drawing/2014/main" val="10002"/>
                  </a:ext>
                </a:extLst>
              </a:tr>
              <a:tr h="363640">
                <a:tc>
                  <a:txBody>
                    <a:bodyPr/>
                    <a:lstStyle/>
                    <a:p>
                      <a:pPr algn="ctr" hangingPunct="0">
                        <a:lnSpc>
                          <a:spcPct val="115000"/>
                        </a:lnSpc>
                        <a:spcAft>
                          <a:spcPts val="0"/>
                        </a:spcAft>
                      </a:pPr>
                      <a:r>
                        <a:rPr lang="fr-FR" b="1" dirty="0"/>
                        <a:t>Récréation 9h55 - 10h10</a:t>
                      </a:r>
                    </a:p>
                  </a:txBody>
                  <a:tcPr marL="68580" marR="68580" marT="0" marB="0" anchor="ctr"/>
                </a:tc>
                <a:extLst>
                  <a:ext uri="{0D108BD9-81ED-4DB2-BD59-A6C34878D82A}">
                    <a16:rowId xmlns:a16="http://schemas.microsoft.com/office/drawing/2014/main" val="10003"/>
                  </a:ext>
                </a:extLst>
              </a:tr>
              <a:tr h="363640">
                <a:tc>
                  <a:txBody>
                    <a:bodyPr/>
                    <a:lstStyle/>
                    <a:p>
                      <a:pPr marL="2340000" algn="just" hangingPunct="0">
                        <a:lnSpc>
                          <a:spcPct val="115000"/>
                        </a:lnSpc>
                        <a:spcAft>
                          <a:spcPts val="0"/>
                        </a:spcAft>
                      </a:pPr>
                      <a:r>
                        <a:rPr lang="fr-FR" dirty="0"/>
                        <a:t>M3</a:t>
                      </a:r>
                      <a:r>
                        <a:rPr lang="fr-FR" baseline="0" dirty="0"/>
                        <a:t> : </a:t>
                      </a:r>
                      <a:r>
                        <a:rPr lang="fr-FR" dirty="0"/>
                        <a:t>10h10 - 11h05</a:t>
                      </a:r>
                    </a:p>
                  </a:txBody>
                  <a:tcPr marL="68580" marR="68580" marT="0" marB="0" anchor="ctr"/>
                </a:tc>
                <a:extLst>
                  <a:ext uri="{0D108BD9-81ED-4DB2-BD59-A6C34878D82A}">
                    <a16:rowId xmlns:a16="http://schemas.microsoft.com/office/drawing/2014/main" val="10004"/>
                  </a:ext>
                </a:extLst>
              </a:tr>
              <a:tr h="363640">
                <a:tc>
                  <a:txBody>
                    <a:bodyPr/>
                    <a:lstStyle/>
                    <a:p>
                      <a:pPr marL="2340000" algn="just" hangingPunct="0">
                        <a:lnSpc>
                          <a:spcPct val="115000"/>
                        </a:lnSpc>
                        <a:spcAft>
                          <a:spcPts val="0"/>
                        </a:spcAft>
                      </a:pPr>
                      <a:r>
                        <a:rPr lang="fr-FR" dirty="0"/>
                        <a:t>M4</a:t>
                      </a:r>
                      <a:r>
                        <a:rPr lang="fr-FR" baseline="0" dirty="0"/>
                        <a:t> : </a:t>
                      </a:r>
                      <a:r>
                        <a:rPr lang="fr-FR" dirty="0"/>
                        <a:t>11h10 - 12h05</a:t>
                      </a:r>
                    </a:p>
                  </a:txBody>
                  <a:tcPr marL="68580" marR="68580" marT="0" marB="0" anchor="ctr"/>
                </a:tc>
                <a:extLst>
                  <a:ext uri="{0D108BD9-81ED-4DB2-BD59-A6C34878D82A}">
                    <a16:rowId xmlns:a16="http://schemas.microsoft.com/office/drawing/2014/main" val="10005"/>
                  </a:ext>
                </a:extLst>
              </a:tr>
              <a:tr h="363640">
                <a:tc>
                  <a:txBody>
                    <a:bodyPr/>
                    <a:lstStyle/>
                    <a:p>
                      <a:pPr algn="ctr" hangingPunct="0">
                        <a:lnSpc>
                          <a:spcPct val="115000"/>
                        </a:lnSpc>
                        <a:spcAft>
                          <a:spcPts val="0"/>
                        </a:spcAft>
                      </a:pPr>
                      <a:r>
                        <a:rPr lang="fr-FR" b="1" dirty="0"/>
                        <a:t>Pause déjeuner 12h05 - 13h30</a:t>
                      </a:r>
                    </a:p>
                  </a:txBody>
                  <a:tcPr marL="68580" marR="68580" marT="0" marB="0" anchor="ctr"/>
                </a:tc>
                <a:extLst>
                  <a:ext uri="{0D108BD9-81ED-4DB2-BD59-A6C34878D82A}">
                    <a16:rowId xmlns:a16="http://schemas.microsoft.com/office/drawing/2014/main" val="10006"/>
                  </a:ext>
                </a:extLst>
              </a:tr>
              <a:tr h="373366">
                <a:tc>
                  <a:txBody>
                    <a:bodyPr/>
                    <a:lstStyle/>
                    <a:p>
                      <a:pPr marL="2340000" algn="just" hangingPunct="0">
                        <a:lnSpc>
                          <a:spcPct val="115000"/>
                        </a:lnSpc>
                        <a:spcAft>
                          <a:spcPts val="0"/>
                        </a:spcAft>
                      </a:pPr>
                      <a:r>
                        <a:rPr lang="fr-FR" dirty="0"/>
                        <a:t>S1 : 13h30 - 14h25</a:t>
                      </a:r>
                    </a:p>
                  </a:txBody>
                  <a:tcPr marL="68580" marR="68580" marT="0" marB="0" anchor="ctr"/>
                </a:tc>
                <a:extLst>
                  <a:ext uri="{0D108BD9-81ED-4DB2-BD59-A6C34878D82A}">
                    <a16:rowId xmlns:a16="http://schemas.microsoft.com/office/drawing/2014/main" val="10007"/>
                  </a:ext>
                </a:extLst>
              </a:tr>
              <a:tr h="363640">
                <a:tc>
                  <a:txBody>
                    <a:bodyPr/>
                    <a:lstStyle/>
                    <a:p>
                      <a:pPr marL="2340000" algn="just" hangingPunct="0">
                        <a:lnSpc>
                          <a:spcPct val="115000"/>
                        </a:lnSpc>
                        <a:spcAft>
                          <a:spcPts val="0"/>
                        </a:spcAft>
                      </a:pPr>
                      <a:r>
                        <a:rPr lang="fr-FR" dirty="0"/>
                        <a:t>S2 : 14h30 - 15h25</a:t>
                      </a:r>
                    </a:p>
                  </a:txBody>
                  <a:tcPr marL="68580" marR="68580" marT="0" marB="0" anchor="ctr"/>
                </a:tc>
                <a:extLst>
                  <a:ext uri="{0D108BD9-81ED-4DB2-BD59-A6C34878D82A}">
                    <a16:rowId xmlns:a16="http://schemas.microsoft.com/office/drawing/2014/main" val="10008"/>
                  </a:ext>
                </a:extLst>
              </a:tr>
              <a:tr h="363640">
                <a:tc>
                  <a:txBody>
                    <a:bodyPr/>
                    <a:lstStyle/>
                    <a:p>
                      <a:pPr marL="0" marR="0" lvl="0" indent="0" algn="ctr" defTabSz="914400" rtl="0" eaLnBrk="1" fontAlgn="auto" latinLnBrk="0" hangingPunct="0">
                        <a:lnSpc>
                          <a:spcPct val="115000"/>
                        </a:lnSpc>
                        <a:spcBef>
                          <a:spcPts val="0"/>
                        </a:spcBef>
                        <a:spcAft>
                          <a:spcPts val="0"/>
                        </a:spcAft>
                        <a:buClrTx/>
                        <a:buSzTx/>
                        <a:buFontTx/>
                        <a:buNone/>
                        <a:tabLst/>
                        <a:defRPr/>
                      </a:pPr>
                      <a:r>
                        <a:rPr lang="fr-FR" b="1" dirty="0"/>
                        <a:t>Récréation 15h25 - 15h40</a:t>
                      </a:r>
                    </a:p>
                  </a:txBody>
                  <a:tcPr marL="68580" marR="68580" marT="0" marB="0" anchor="ctr"/>
                </a:tc>
                <a:extLst>
                  <a:ext uri="{0D108BD9-81ED-4DB2-BD59-A6C34878D82A}">
                    <a16:rowId xmlns:a16="http://schemas.microsoft.com/office/drawing/2014/main" val="10009"/>
                  </a:ext>
                </a:extLst>
              </a:tr>
              <a:tr h="549053">
                <a:tc>
                  <a:txBody>
                    <a:bodyPr/>
                    <a:lstStyle/>
                    <a:p>
                      <a:pPr marL="0" marR="0" lvl="0" indent="0" algn="ctr" defTabSz="914400" rtl="0" eaLnBrk="1" fontAlgn="auto" latinLnBrk="0" hangingPunct="0">
                        <a:lnSpc>
                          <a:spcPct val="115000"/>
                        </a:lnSpc>
                        <a:spcBef>
                          <a:spcPts val="0"/>
                        </a:spcBef>
                        <a:spcAft>
                          <a:spcPts val="0"/>
                        </a:spcAft>
                        <a:buClrTx/>
                        <a:buSzTx/>
                        <a:buFontTx/>
                        <a:buNone/>
                        <a:tabLst/>
                        <a:defRPr/>
                      </a:pPr>
                      <a:r>
                        <a:rPr lang="fr-FR" sz="1800" dirty="0"/>
                        <a:t>S3 : 15h40 - </a:t>
                      </a:r>
                      <a:r>
                        <a:rPr lang="fr-FR" sz="1800" b="1" u="sng" dirty="0"/>
                        <a:t>16h35</a:t>
                      </a:r>
                    </a:p>
                    <a:p>
                      <a:pPr algn="r" hangingPunct="0">
                        <a:lnSpc>
                          <a:spcPct val="115000"/>
                        </a:lnSpc>
                        <a:spcAft>
                          <a:spcPts val="0"/>
                        </a:spcAft>
                      </a:pPr>
                      <a:r>
                        <a:rPr lang="fr-FR" sz="1000" kern="150" dirty="0">
                          <a:effectLst/>
                          <a:highlight>
                            <a:srgbClr val="FFFF00"/>
                          </a:highlight>
                        </a:rPr>
                        <a:t> </a:t>
                      </a:r>
                      <a:endParaRPr lang="fr-FR" sz="1200" kern="150" dirty="0">
                        <a:effectLst/>
                        <a:latin typeface="Arial" charset="0"/>
                        <a:ea typeface="Arial" charset="0"/>
                      </a:endParaRPr>
                    </a:p>
                  </a:txBody>
                  <a:tcPr marL="68580" marR="68580" marT="0" marB="0" anchor="ctr"/>
                </a:tc>
                <a:extLst>
                  <a:ext uri="{0D108BD9-81ED-4DB2-BD59-A6C34878D82A}">
                    <a16:rowId xmlns:a16="http://schemas.microsoft.com/office/drawing/2014/main" val="10010"/>
                  </a:ext>
                </a:extLst>
              </a:tr>
              <a:tr h="339873">
                <a:tc>
                  <a:txBody>
                    <a:bodyPr/>
                    <a:lstStyle/>
                    <a:p>
                      <a:pPr algn="r" hangingPunct="0">
                        <a:lnSpc>
                          <a:spcPct val="115000"/>
                        </a:lnSpc>
                        <a:spcAft>
                          <a:spcPts val="0"/>
                        </a:spcAft>
                      </a:pPr>
                      <a:r>
                        <a:rPr lang="fr-FR" sz="1000" kern="150" dirty="0">
                          <a:effectLst/>
                          <a:highlight>
                            <a:srgbClr val="FFFF00"/>
                          </a:highlight>
                        </a:rPr>
                        <a:t> </a:t>
                      </a:r>
                      <a:endParaRPr lang="fr-FR" sz="1200" kern="150" dirty="0">
                        <a:effectLst/>
                        <a:latin typeface="Arial" charset="0"/>
                        <a:ea typeface="Arial" charset="0"/>
                      </a:endParaRPr>
                    </a:p>
                  </a:txBody>
                  <a:tcPr marL="68580" marR="68580" marT="0" marB="0" anchor="ctr"/>
                </a:tc>
                <a:extLst>
                  <a:ext uri="{0D108BD9-81ED-4DB2-BD59-A6C34878D82A}">
                    <a16:rowId xmlns:a16="http://schemas.microsoft.com/office/drawing/2014/main" val="1001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107504" y="260648"/>
            <a:ext cx="8928992" cy="864096"/>
          </a:xfrm>
        </p:spPr>
        <p:txBody>
          <a:bodyPr>
            <a:noAutofit/>
          </a:bodyPr>
          <a:lstStyle/>
          <a:p>
            <a:pPr eaLnBrk="1" hangingPunct="1"/>
            <a:r>
              <a:rPr lang="fr-FR" altLang="fr-FR" sz="2600" dirty="0" err="1">
                <a:solidFill>
                  <a:schemeClr val="accent3"/>
                </a:solidFill>
              </a:rPr>
              <a:t>Educonnect</a:t>
            </a:r>
            <a:r>
              <a:rPr lang="fr-FR" altLang="fr-FR" sz="2600" dirty="0">
                <a:solidFill>
                  <a:schemeClr val="accent3"/>
                </a:solidFill>
              </a:rPr>
              <a:t> - l’ENT* (Mon ENT Occitanie) et Pronote : </a:t>
            </a:r>
            <a:br>
              <a:rPr lang="fr-FR" altLang="fr-FR" sz="2600" dirty="0"/>
            </a:br>
            <a:r>
              <a:rPr lang="fr-FR" altLang="fr-FR" sz="2600" dirty="0"/>
              <a:t>des outils numériques au service des élèves et des parents</a:t>
            </a:r>
          </a:p>
        </p:txBody>
      </p:sp>
      <p:sp>
        <p:nvSpPr>
          <p:cNvPr id="3" name="Espace réservé du contenu 2"/>
          <p:cNvSpPr>
            <a:spLocks noGrp="1"/>
          </p:cNvSpPr>
          <p:nvPr>
            <p:ph idx="1"/>
          </p:nvPr>
        </p:nvSpPr>
        <p:spPr>
          <a:xfrm>
            <a:off x="251520" y="1700808"/>
            <a:ext cx="8712968" cy="4607917"/>
          </a:xfrm>
        </p:spPr>
        <p:txBody>
          <a:bodyPr rtlCol="0">
            <a:normAutofit fontScale="62500" lnSpcReduction="20000"/>
          </a:bodyPr>
          <a:lstStyle/>
          <a:p>
            <a:pPr marL="0" indent="0" algn="just" eaLnBrk="1" fontAlgn="auto" hangingPunct="1">
              <a:spcAft>
                <a:spcPts val="0"/>
              </a:spcAft>
              <a:buClr>
                <a:schemeClr val="accent1">
                  <a:lumMod val="75000"/>
                </a:schemeClr>
              </a:buClr>
              <a:buNone/>
              <a:defRPr/>
            </a:pPr>
            <a:r>
              <a:rPr lang="fr-FR" sz="2300" b="1" i="1" dirty="0"/>
              <a:t>*ENT : Espace/Environnement Numérique de Travail</a:t>
            </a:r>
          </a:p>
          <a:p>
            <a:pPr marL="0" indent="0" algn="just">
              <a:spcAft>
                <a:spcPts val="600"/>
              </a:spcAft>
              <a:buNone/>
            </a:pPr>
            <a:r>
              <a:rPr lang="fr-FR" b="1" dirty="0"/>
              <a:t>Les parents peuvent initialiser leur compte </a:t>
            </a:r>
            <a:r>
              <a:rPr lang="fr-FR" b="1" dirty="0" err="1"/>
              <a:t>Educonnect</a:t>
            </a:r>
            <a:r>
              <a:rPr lang="fr-FR" b="1" dirty="0"/>
              <a:t> dès à présent (</a:t>
            </a:r>
            <a:r>
              <a:rPr lang="fr-FR" b="1" dirty="0">
                <a:hlinkClick r:id="rId2"/>
              </a:rPr>
              <a:t>https://educonnect.education.gouv.fr</a:t>
            </a:r>
            <a:r>
              <a:rPr lang="fr-FR" b="1" dirty="0"/>
              <a:t>). Mais l’accès sécurisé à l’ENT ne sera possible qu’à partir de la rentrée. En attendant, ils peuvent consulter la page publique de l’ENT : </a:t>
            </a:r>
          </a:p>
          <a:p>
            <a:pPr marL="0" indent="0" algn="just">
              <a:spcBef>
                <a:spcPts val="0"/>
              </a:spcBef>
              <a:spcAft>
                <a:spcPts val="600"/>
              </a:spcAft>
              <a:buNone/>
            </a:pPr>
            <a:r>
              <a:rPr lang="fr-FR" b="1" dirty="0">
                <a:hlinkClick r:id="rId3"/>
              </a:rPr>
              <a:t>https://elsa-triolet.mon-ent-occitanie.fr</a:t>
            </a:r>
            <a:r>
              <a:rPr lang="fr-FR" b="1" dirty="0"/>
              <a:t> </a:t>
            </a:r>
          </a:p>
          <a:p>
            <a:pPr marL="0" indent="0" algn="just">
              <a:spcAft>
                <a:spcPts val="600"/>
              </a:spcAft>
              <a:buNone/>
            </a:pPr>
            <a:r>
              <a:rPr lang="fr-FR" b="1" dirty="0"/>
              <a:t>Les parents auront alors accès à de nombreuses informations concernant la scolarité de leur enfant :</a:t>
            </a:r>
          </a:p>
          <a:p>
            <a:pPr marL="0" indent="0" algn="just">
              <a:spcAft>
                <a:spcPts val="600"/>
              </a:spcAft>
              <a:buNone/>
            </a:pPr>
            <a:r>
              <a:rPr lang="fr-FR" b="1" u="sng" dirty="0"/>
              <a:t>Soit sur l’ENT</a:t>
            </a:r>
            <a:r>
              <a:rPr lang="fr-FR" b="1" dirty="0"/>
              <a:t> </a:t>
            </a:r>
            <a:r>
              <a:rPr lang="fr-FR" dirty="0"/>
              <a:t>: informations générales concernant la vie du collège, calendrier du collège, accès à Pronote (absences, retards, discipline, cahier de textes, bilans périodiques…), communication avec les enseignants via une messagerie sécurisée;</a:t>
            </a:r>
          </a:p>
          <a:p>
            <a:pPr marL="0" indent="0" algn="just">
              <a:spcAft>
                <a:spcPts val="600"/>
              </a:spcAft>
              <a:buNone/>
            </a:pPr>
            <a:r>
              <a:rPr lang="fr-FR" b="1" u="sng" dirty="0"/>
              <a:t>Soit via </a:t>
            </a:r>
            <a:r>
              <a:rPr lang="fr-FR" b="1" u="sng" dirty="0" err="1"/>
              <a:t>Educonnect</a:t>
            </a:r>
            <a:r>
              <a:rPr lang="fr-FR" b="1" dirty="0"/>
              <a:t> </a:t>
            </a:r>
            <a:r>
              <a:rPr lang="fr-FR" dirty="0"/>
              <a:t>: demande de bourse, accès au LSU (Livret scolaire unique), orientation post-3</a:t>
            </a:r>
            <a:r>
              <a:rPr lang="fr-FR" baseline="30000" dirty="0"/>
              <a:t>ème</a:t>
            </a:r>
            <a:r>
              <a:rPr lang="fr-FR" dirty="0"/>
              <a:t>, affectation post-3</a:t>
            </a:r>
            <a:r>
              <a:rPr lang="fr-FR" baseline="30000" dirty="0"/>
              <a:t>ème</a:t>
            </a:r>
            <a:r>
              <a:rPr lang="fr-FR" dirty="0"/>
              <a:t>, inscription au lycée…</a:t>
            </a:r>
          </a:p>
          <a:p>
            <a:pPr algn="just" eaLnBrk="1" fontAlgn="auto" hangingPunct="1">
              <a:spcAft>
                <a:spcPts val="0"/>
              </a:spcAft>
              <a:buClr>
                <a:schemeClr val="accent1">
                  <a:lumMod val="75000"/>
                </a:schemeClr>
              </a:buClr>
              <a:defRPr/>
            </a:pPr>
            <a:r>
              <a:rPr lang="fr-FR" dirty="0"/>
              <a:t>Cet identifiant et ce mot de passe sont </a:t>
            </a:r>
            <a:r>
              <a:rPr lang="fr-FR" b="1" dirty="0"/>
              <a:t>confidentiels</a:t>
            </a:r>
            <a:r>
              <a:rPr lang="fr-FR" dirty="0"/>
              <a:t> et seront à </a:t>
            </a:r>
            <a:r>
              <a:rPr lang="fr-FR" b="1" dirty="0"/>
              <a:t>conserver tout au long de la scolarité du collège (puis au lycée)</a:t>
            </a:r>
            <a:r>
              <a:rPr lang="fr-FR" dirty="0"/>
              <a:t>. </a:t>
            </a:r>
          </a:p>
          <a:p>
            <a:pPr algn="just" eaLnBrk="1" fontAlgn="auto" hangingPunct="1">
              <a:spcAft>
                <a:spcPts val="0"/>
              </a:spcAft>
              <a:buClr>
                <a:schemeClr val="accent1">
                  <a:lumMod val="75000"/>
                </a:schemeClr>
              </a:buClr>
              <a:defRPr/>
            </a:pPr>
            <a:r>
              <a:rPr lang="fr-FR" dirty="0"/>
              <a:t>Chacun doit se connecter avec son identifiant personnel : les parents avec leurs identifiants, les élèves avec les leurs.</a:t>
            </a:r>
          </a:p>
          <a:p>
            <a:pPr marL="0" indent="0" algn="just" eaLnBrk="1" fontAlgn="auto" hangingPunct="1">
              <a:spcAft>
                <a:spcPts val="0"/>
              </a:spcAft>
              <a:buClr>
                <a:schemeClr val="accent1">
                  <a:lumMod val="75000"/>
                </a:schemeClr>
              </a:buClr>
              <a:buNone/>
              <a:defRPr/>
            </a:pPr>
            <a:endParaRPr lang="fr-FR" dirty="0"/>
          </a:p>
          <a:p>
            <a:pPr marL="0" indent="0" algn="just">
              <a:buClr>
                <a:schemeClr val="accent1">
                  <a:lumMod val="75000"/>
                </a:schemeClr>
              </a:buClr>
              <a:buNone/>
              <a:defRPr/>
            </a:pPr>
            <a:r>
              <a:rPr lang="fr-FR" sz="2600" b="1" dirty="0"/>
              <a:t>Les élèves de 6</a:t>
            </a:r>
            <a:r>
              <a:rPr lang="fr-FR" sz="2600" b="1" baseline="30000" dirty="0"/>
              <a:t>ème</a:t>
            </a:r>
            <a:r>
              <a:rPr lang="fr-FR" sz="2600" b="1" dirty="0"/>
              <a:t> </a:t>
            </a:r>
            <a:r>
              <a:rPr lang="fr-FR" sz="2600" dirty="0"/>
              <a:t>recevront aussi à la rentrée un </a:t>
            </a:r>
            <a:r>
              <a:rPr lang="fr-FR" sz="2600" b="1" dirty="0"/>
              <a:t>identifiant</a:t>
            </a:r>
            <a:r>
              <a:rPr lang="fr-FR" sz="2600" dirty="0"/>
              <a:t> et un </a:t>
            </a:r>
            <a:r>
              <a:rPr lang="fr-FR" sz="2600" b="1" dirty="0"/>
              <a:t>mot de passe pour accéder à l’ENT.</a:t>
            </a:r>
          </a:p>
        </p:txBody>
      </p:sp>
    </p:spTree>
    <p:extLst>
      <p:ext uri="{BB962C8B-B14F-4D97-AF65-F5344CB8AC3E}">
        <p14:creationId xmlns:p14="http://schemas.microsoft.com/office/powerpoint/2010/main" val="607395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2128"/>
          </a:xfrm>
        </p:spPr>
        <p:txBody>
          <a:bodyPr>
            <a:normAutofit/>
          </a:bodyPr>
          <a:lstStyle/>
          <a:p>
            <a:r>
              <a:rPr lang="fr-FR" dirty="0"/>
              <a:t>Les différences essentielles CM2 – 6</a:t>
            </a:r>
            <a:r>
              <a:rPr lang="fr-FR" baseline="30000" dirty="0"/>
              <a:t>ème</a:t>
            </a:r>
            <a:endParaRPr lang="fr-FR" dirty="0">
              <a:solidFill>
                <a:schemeClr val="accent6"/>
              </a:solidFill>
            </a:endParaRPr>
          </a:p>
        </p:txBody>
      </p:sp>
      <p:sp>
        <p:nvSpPr>
          <p:cNvPr id="3" name="Espace réservé du contenu 2"/>
          <p:cNvSpPr>
            <a:spLocks noGrp="1"/>
          </p:cNvSpPr>
          <p:nvPr>
            <p:ph sz="quarter" idx="1"/>
          </p:nvPr>
        </p:nvSpPr>
        <p:spPr>
          <a:xfrm>
            <a:off x="332232" y="1628800"/>
            <a:ext cx="8503920" cy="4059832"/>
          </a:xfrm>
        </p:spPr>
        <p:txBody>
          <a:bodyPr>
            <a:normAutofit fontScale="92500"/>
          </a:bodyPr>
          <a:lstStyle/>
          <a:p>
            <a:pPr>
              <a:buNone/>
            </a:pPr>
            <a:endParaRPr lang="fr-FR" sz="2400" dirty="0"/>
          </a:p>
          <a:p>
            <a:pPr lvl="1" algn="just"/>
            <a:r>
              <a:rPr lang="fr-FR" sz="2400" dirty="0">
                <a:solidFill>
                  <a:schemeClr val="tx1"/>
                </a:solidFill>
              </a:rPr>
              <a:t>Une école souvent plus grande, plus éloignée (avec, pour certains élèves, un transport par bus pour y venir), qu’il faut découvrir;</a:t>
            </a:r>
          </a:p>
          <a:p>
            <a:pPr lvl="1" algn="just"/>
            <a:r>
              <a:rPr lang="fr-FR" sz="2400" dirty="0">
                <a:solidFill>
                  <a:schemeClr val="tx1"/>
                </a:solidFill>
              </a:rPr>
              <a:t>Un déjeuner souvent pris sur place (demi-pension);</a:t>
            </a:r>
          </a:p>
          <a:p>
            <a:pPr lvl="1" algn="just"/>
            <a:r>
              <a:rPr lang="fr-FR" sz="2400" dirty="0">
                <a:solidFill>
                  <a:schemeClr val="tx1"/>
                </a:solidFill>
              </a:rPr>
              <a:t>Une plus grande distance maître-élève;</a:t>
            </a:r>
            <a:endParaRPr lang="fr-FR" sz="2400" dirty="0">
              <a:solidFill>
                <a:srgbClr val="7030A0"/>
              </a:solidFill>
            </a:endParaRPr>
          </a:p>
          <a:p>
            <a:pPr lvl="1" algn="just"/>
            <a:r>
              <a:rPr lang="fr-FR" sz="2400" dirty="0">
                <a:solidFill>
                  <a:schemeClr val="tx1"/>
                </a:solidFill>
              </a:rPr>
              <a:t>Un mode de guidage pédagogique favorisant l’</a:t>
            </a:r>
            <a:r>
              <a:rPr lang="fr-FR" sz="2400" b="1" u="sng" dirty="0">
                <a:solidFill>
                  <a:schemeClr val="tx1"/>
                </a:solidFill>
              </a:rPr>
              <a:t>autonomie</a:t>
            </a:r>
            <a:r>
              <a:rPr lang="fr-FR" sz="2400" dirty="0">
                <a:solidFill>
                  <a:schemeClr val="tx1"/>
                </a:solidFill>
              </a:rPr>
              <a:t>;</a:t>
            </a:r>
            <a:endParaRPr lang="fr-FR" sz="2400" dirty="0">
              <a:solidFill>
                <a:srgbClr val="7030A0"/>
              </a:solidFill>
            </a:endParaRPr>
          </a:p>
          <a:p>
            <a:pPr lvl="1" algn="just"/>
            <a:r>
              <a:rPr lang="fr-FR" sz="2400" dirty="0">
                <a:solidFill>
                  <a:schemeClr val="tx1"/>
                </a:solidFill>
              </a:rPr>
              <a:t>Un rythme de travail plus soutenu et variable dans le temps;</a:t>
            </a:r>
            <a:endParaRPr lang="fr-FR" sz="2400" dirty="0">
              <a:solidFill>
                <a:srgbClr val="7030A0"/>
              </a:solidFill>
            </a:endParaRPr>
          </a:p>
          <a:p>
            <a:pPr lvl="1" algn="just"/>
            <a:r>
              <a:rPr lang="fr-FR" sz="2400" dirty="0">
                <a:solidFill>
                  <a:schemeClr val="tx1"/>
                </a:solidFill>
              </a:rPr>
              <a:t>Une plus grande place au </a:t>
            </a:r>
            <a:r>
              <a:rPr lang="fr-FR" sz="2400" b="1" u="sng" dirty="0">
                <a:solidFill>
                  <a:schemeClr val="tx1"/>
                </a:solidFill>
              </a:rPr>
              <a:t>travail personnel pour l'élève</a:t>
            </a:r>
            <a:r>
              <a:rPr lang="fr-FR" sz="2400" dirty="0">
                <a:solidFill>
                  <a:schemeClr val="tx1"/>
                </a:solidFill>
              </a:rPr>
              <a:t>;</a:t>
            </a:r>
          </a:p>
          <a:p>
            <a:pPr lvl="1" algn="just"/>
            <a:r>
              <a:rPr lang="fr-FR" sz="2400" dirty="0">
                <a:solidFill>
                  <a:schemeClr val="tx1"/>
                </a:solidFill>
              </a:rPr>
              <a:t>Une plus grande capacité d’organisation, de planification de son travail.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332656"/>
            <a:ext cx="8534400" cy="576064"/>
          </a:xfrm>
        </p:spPr>
        <p:txBody>
          <a:bodyPr>
            <a:normAutofit fontScale="90000"/>
          </a:bodyPr>
          <a:lstStyle/>
          <a:p>
            <a:r>
              <a:rPr lang="fr-FR" dirty="0"/>
              <a:t>Les différences essentielles CM2 – 6</a:t>
            </a:r>
            <a:r>
              <a:rPr lang="fr-FR" baseline="30000" dirty="0"/>
              <a:t>ème </a:t>
            </a:r>
            <a:r>
              <a:rPr lang="fr-FR" dirty="0"/>
              <a:t>(suite)</a:t>
            </a:r>
            <a:endParaRPr lang="fr-FR" dirty="0">
              <a:solidFill>
                <a:schemeClr val="accent6"/>
              </a:solidFill>
            </a:endParaRPr>
          </a:p>
        </p:txBody>
      </p:sp>
      <p:sp>
        <p:nvSpPr>
          <p:cNvPr id="3" name="Espace réservé du contenu 2"/>
          <p:cNvSpPr>
            <a:spLocks noGrp="1"/>
          </p:cNvSpPr>
          <p:nvPr>
            <p:ph sz="quarter" idx="1"/>
          </p:nvPr>
        </p:nvSpPr>
        <p:spPr>
          <a:xfrm>
            <a:off x="301752" y="1700808"/>
            <a:ext cx="8662736" cy="4608512"/>
          </a:xfrm>
        </p:spPr>
        <p:txBody>
          <a:bodyPr>
            <a:normAutofit fontScale="85000" lnSpcReduction="20000"/>
          </a:bodyPr>
          <a:lstStyle/>
          <a:p>
            <a:pPr algn="just">
              <a:buFont typeface="Courier New" panose="02070309020205020404" pitchFamily="49" charset="0"/>
              <a:buChar char="o"/>
            </a:pPr>
            <a:r>
              <a:rPr lang="fr-FR" sz="2400" dirty="0"/>
              <a:t>Davantage de personnels :</a:t>
            </a:r>
          </a:p>
          <a:p>
            <a:pPr marL="0" indent="0" algn="just">
              <a:buNone/>
            </a:pPr>
            <a:r>
              <a:rPr lang="fr-FR" sz="2400" dirty="0"/>
              <a:t>- Un professeur principal (moins présent que le maître) et plusieurs autres professeurs ;</a:t>
            </a:r>
            <a:endParaRPr lang="fr-FR" sz="2400" dirty="0">
              <a:solidFill>
                <a:srgbClr val="7030A0"/>
              </a:solidFill>
            </a:endParaRPr>
          </a:p>
          <a:p>
            <a:pPr marL="0" indent="0" algn="just">
              <a:buNone/>
            </a:pPr>
            <a:r>
              <a:rPr lang="fr-FR" sz="2400" dirty="0"/>
              <a:t>- Une CPE (Conseillère Principale d’Education) en charge du service de Vie scolaire : suivi des élèves (retards, absences, discipline mais aussi projet personnel), animation éducative, projets… Elle dirige une équipe d’Assistants d’EDucation (AED*) </a:t>
            </a:r>
            <a:r>
              <a:rPr lang="fr-FR" sz="2400" u="sng" dirty="0"/>
              <a:t>qui sont chargés de surveiller, aider et encadrer les élèves mais qui ne sont pas des copains</a:t>
            </a:r>
            <a:r>
              <a:rPr lang="fr-FR" sz="2400" dirty="0"/>
              <a:t> ;</a:t>
            </a:r>
          </a:p>
          <a:p>
            <a:pPr marL="0" indent="0" algn="just">
              <a:buNone/>
            </a:pPr>
            <a:r>
              <a:rPr lang="fr-FR" sz="2400" dirty="0"/>
              <a:t>- Une équipe de Direction : Principal, Principale Adjointe, Directeur de SEGPA, Secrétaire Générale;</a:t>
            </a:r>
          </a:p>
          <a:p>
            <a:pPr marL="0" indent="0" algn="just">
              <a:buNone/>
            </a:pPr>
            <a:r>
              <a:rPr lang="fr-FR" sz="2400" dirty="0"/>
              <a:t>- D’autres personnels spécialisés : agents d’entretien, de restauration, infirmièr(e), AESH (Accompagnants d’Elève en Situation de Handicap), Psy-EN* (ex-Conseiller(e) d’orientation), Assistant(e) Social(e) et Secrétaire ;</a:t>
            </a:r>
          </a:p>
          <a:p>
            <a:pPr marL="0" indent="0" algn="ctr">
              <a:buNone/>
            </a:pPr>
            <a:r>
              <a:rPr lang="fr-FR" sz="2400" b="1" i="1" dirty="0"/>
              <a:t>☞ Au total, près de 75 de personnes travaillent au collège !</a:t>
            </a:r>
            <a:endParaRPr lang="fr-FR" sz="2400" b="1" i="1" dirty="0">
              <a:solidFill>
                <a:srgbClr val="7030A0"/>
              </a:solidFill>
            </a:endParaRPr>
          </a:p>
          <a:p>
            <a:pPr algn="just">
              <a:buFont typeface="Courier New" panose="02070309020205020404" pitchFamily="49" charset="0"/>
              <a:buChar char="o"/>
            </a:pPr>
            <a:r>
              <a:rPr lang="fr-FR" sz="2400" dirty="0"/>
              <a:t>Le Conseil de classe et les bilans périodiques ;</a:t>
            </a:r>
            <a:endParaRPr lang="fr-FR" sz="1300" dirty="0"/>
          </a:p>
          <a:p>
            <a:pPr algn="just">
              <a:buFont typeface="Courier New" panose="02070309020205020404" pitchFamily="49" charset="0"/>
              <a:buChar char="o"/>
            </a:pPr>
            <a:r>
              <a:rPr lang="fr-FR" sz="2400" dirty="0"/>
              <a:t>Mon ENT Occitanie : l’ENT* de l’Académie de Montpellier.</a:t>
            </a:r>
            <a:endParaRPr lang="fr-FR" sz="2400" dirty="0">
              <a:solidFill>
                <a:srgbClr val="7030A0"/>
              </a:solidFill>
            </a:endParaRPr>
          </a:p>
          <a:p>
            <a:pPr>
              <a:buNone/>
            </a:pPr>
            <a:endParaRPr lang="fr-FR" dirty="0"/>
          </a:p>
          <a:p>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332656"/>
            <a:ext cx="8534400" cy="576064"/>
          </a:xfrm>
        </p:spPr>
        <p:txBody>
          <a:bodyPr>
            <a:normAutofit fontScale="90000"/>
          </a:bodyPr>
          <a:lstStyle/>
          <a:p>
            <a:r>
              <a:rPr lang="fr-FR" dirty="0"/>
              <a:t>Une autre vie d’élève… vers </a:t>
            </a:r>
            <a:r>
              <a:rPr lang="fr-FR"/>
              <a:t>l’autonomie !</a:t>
            </a:r>
            <a:endParaRPr lang="fr-FR" dirty="0">
              <a:solidFill>
                <a:schemeClr val="accent6"/>
              </a:solidFill>
            </a:endParaRPr>
          </a:p>
        </p:txBody>
      </p:sp>
      <p:sp>
        <p:nvSpPr>
          <p:cNvPr id="3" name="Espace réservé du contenu 2"/>
          <p:cNvSpPr>
            <a:spLocks noGrp="1"/>
          </p:cNvSpPr>
          <p:nvPr>
            <p:ph sz="quarter" idx="1"/>
          </p:nvPr>
        </p:nvSpPr>
        <p:spPr>
          <a:xfrm>
            <a:off x="323528" y="1772816"/>
            <a:ext cx="8503920" cy="4464496"/>
          </a:xfrm>
        </p:spPr>
        <p:txBody>
          <a:bodyPr>
            <a:normAutofit fontScale="85000" lnSpcReduction="20000"/>
          </a:bodyPr>
          <a:lstStyle/>
          <a:p>
            <a:pPr algn="just"/>
            <a:r>
              <a:rPr lang="fr-FR" dirty="0"/>
              <a:t>Connaître son emploi du temps et les salles de classe (cf. salles spécialisées) et s’adapter aux changements (les élèves changent de salle à chaque heure ou presque);</a:t>
            </a:r>
          </a:p>
          <a:p>
            <a:pPr algn="just"/>
            <a:r>
              <a:rPr lang="fr-FR" dirty="0"/>
              <a:t>Avoir toujours avec soi son carnet de liaison;</a:t>
            </a:r>
          </a:p>
          <a:p>
            <a:pPr algn="just"/>
            <a:r>
              <a:rPr lang="fr-FR" u="sng" dirty="0"/>
              <a:t>Bien préparer son cartable</a:t>
            </a:r>
            <a:r>
              <a:rPr lang="fr-FR" dirty="0"/>
              <a:t> le soir et </a:t>
            </a:r>
            <a:r>
              <a:rPr lang="fr-FR" u="sng" dirty="0"/>
              <a:t>bien gérer son casier</a:t>
            </a:r>
            <a:r>
              <a:rPr lang="fr-FR" dirty="0"/>
              <a:t>;</a:t>
            </a:r>
          </a:p>
          <a:p>
            <a:pPr algn="just"/>
            <a:r>
              <a:rPr lang="fr-FR" dirty="0"/>
              <a:t>Bien noter ses devoirs et leçons sur son cahier de textes (les parents peuvent le contrôler sur l’ENT );</a:t>
            </a:r>
          </a:p>
          <a:p>
            <a:pPr algn="just"/>
            <a:r>
              <a:rPr lang="fr-FR" dirty="0"/>
              <a:t>Organiser son travail sur la semaine : planifier, anticiper, s’efforcer de toujours être « à jour »;</a:t>
            </a:r>
          </a:p>
          <a:p>
            <a:pPr algn="just"/>
            <a:r>
              <a:rPr lang="fr-FR" dirty="0"/>
              <a:t>Travailler plus et surtout travailler </a:t>
            </a:r>
            <a:r>
              <a:rPr lang="fr-FR" i="1" u="sng" dirty="0"/>
              <a:t>de manière plus personnelle</a:t>
            </a:r>
            <a:r>
              <a:rPr lang="fr-FR" dirty="0"/>
              <a:t>;</a:t>
            </a:r>
          </a:p>
          <a:p>
            <a:pPr algn="just"/>
            <a:r>
              <a:rPr lang="fr-FR" dirty="0"/>
              <a:t>Commencer à réfléchir à un projet personnel après la 3</a:t>
            </a:r>
            <a:r>
              <a:rPr lang="fr-FR" baseline="30000" dirty="0"/>
              <a:t>ème</a:t>
            </a:r>
            <a:r>
              <a:rPr lang="fr-FR" dirty="0"/>
              <a:t> (orientation).</a:t>
            </a:r>
          </a:p>
          <a:p>
            <a:pPr algn="ctr">
              <a:buNone/>
            </a:pPr>
            <a:r>
              <a:rPr lang="fr-FR" dirty="0"/>
              <a:t>	☞ </a:t>
            </a:r>
            <a:r>
              <a:rPr lang="fr-FR" b="1" dirty="0">
                <a:sym typeface="Wingdings"/>
              </a:rPr>
              <a:t>le BUT : devenir plus AUTONOME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32656"/>
            <a:ext cx="8534400" cy="758952"/>
          </a:xfrm>
        </p:spPr>
        <p:txBody>
          <a:bodyPr>
            <a:normAutofit/>
          </a:bodyPr>
          <a:lstStyle/>
          <a:p>
            <a:r>
              <a:rPr lang="fr-FR" dirty="0"/>
              <a:t>CM2 – 6</a:t>
            </a:r>
            <a:r>
              <a:rPr lang="fr-FR" baseline="30000" dirty="0"/>
              <a:t>ème</a:t>
            </a:r>
            <a:r>
              <a:rPr lang="fr-FR" dirty="0"/>
              <a:t> : une rupture accompagnée</a:t>
            </a:r>
          </a:p>
        </p:txBody>
      </p:sp>
      <p:sp>
        <p:nvSpPr>
          <p:cNvPr id="3" name="Espace réservé du contenu 2"/>
          <p:cNvSpPr>
            <a:spLocks noGrp="1"/>
          </p:cNvSpPr>
          <p:nvPr>
            <p:ph sz="quarter" idx="1"/>
          </p:nvPr>
        </p:nvSpPr>
        <p:spPr>
          <a:xfrm>
            <a:off x="1890428" y="2766056"/>
            <a:ext cx="5400600" cy="1325888"/>
          </a:xfrm>
        </p:spPr>
        <p:txBody>
          <a:bodyPr>
            <a:normAutofit lnSpcReduction="10000"/>
          </a:bodyPr>
          <a:lstStyle/>
          <a:p>
            <a:pPr lvl="0"/>
            <a:r>
              <a:rPr lang="fr-FR" sz="2400" b="1" dirty="0"/>
              <a:t>Une rupture nécessaire pour grandir…</a:t>
            </a:r>
          </a:p>
          <a:p>
            <a:pPr lvl="0"/>
            <a:endParaRPr lang="fr-FR" sz="2400" b="1" dirty="0"/>
          </a:p>
          <a:p>
            <a:pPr lvl="0"/>
            <a:r>
              <a:rPr lang="fr-FR" sz="2400" b="1" dirty="0"/>
              <a:t>…(MAIS) Une rupture à accompagner</a:t>
            </a:r>
            <a:endParaRPr lang="fr-FR" dirty="0"/>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En fin de 3</a:t>
            </a:r>
            <a:r>
              <a:rPr lang="fr-FR" baseline="30000" dirty="0"/>
              <a:t>ème</a:t>
            </a:r>
            <a:r>
              <a:rPr lang="fr-FR" dirty="0"/>
              <a:t> les élèves passeront le Brevet (DNB*).</a:t>
            </a:r>
            <a:endParaRPr lang="en-US" dirty="0"/>
          </a:p>
        </p:txBody>
      </p:sp>
      <p:pic>
        <p:nvPicPr>
          <p:cNvPr id="6" name="Picture 5"/>
          <p:cNvPicPr>
            <a:picLocks noChangeAspect="1"/>
          </p:cNvPicPr>
          <p:nvPr/>
        </p:nvPicPr>
        <p:blipFill>
          <a:blip r:embed="rId2"/>
          <a:stretch>
            <a:fillRect/>
          </a:stretch>
        </p:blipFill>
        <p:spPr>
          <a:xfrm>
            <a:off x="1148952" y="1628800"/>
            <a:ext cx="6840000" cy="4729972"/>
          </a:xfrm>
          <a:prstGeom prst="rect">
            <a:avLst/>
          </a:prstGeom>
        </p:spPr>
      </p:pic>
    </p:spTree>
    <p:extLst>
      <p:ext uri="{BB962C8B-B14F-4D97-AF65-F5344CB8AC3E}">
        <p14:creationId xmlns:p14="http://schemas.microsoft.com/office/powerpoint/2010/main" val="3370269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648072"/>
          </a:xfrm>
        </p:spPr>
        <p:txBody>
          <a:bodyPr>
            <a:normAutofit/>
          </a:bodyPr>
          <a:lstStyle/>
          <a:p>
            <a:r>
              <a:rPr lang="en-US" dirty="0"/>
              <a:t>Après le </a:t>
            </a:r>
            <a:r>
              <a:rPr lang="en-US" dirty="0" err="1"/>
              <a:t>collège</a:t>
            </a:r>
            <a:endParaRPr lang="en-US" dirty="0"/>
          </a:p>
        </p:txBody>
      </p:sp>
      <p:pic>
        <p:nvPicPr>
          <p:cNvPr id="4" name="Picture 3"/>
          <p:cNvPicPr>
            <a:picLocks noChangeAspect="1"/>
          </p:cNvPicPr>
          <p:nvPr/>
        </p:nvPicPr>
        <p:blipFill>
          <a:blip r:embed="rId2"/>
          <a:stretch>
            <a:fillRect/>
          </a:stretch>
        </p:blipFill>
        <p:spPr>
          <a:xfrm>
            <a:off x="323528" y="1844824"/>
            <a:ext cx="2816352" cy="3385312"/>
          </a:xfrm>
          <a:prstGeom prst="rect">
            <a:avLst/>
          </a:prstGeom>
        </p:spPr>
      </p:pic>
      <p:pic>
        <p:nvPicPr>
          <p:cNvPr id="5" name="Picture 4"/>
          <p:cNvPicPr>
            <a:picLocks noChangeAspect="1"/>
          </p:cNvPicPr>
          <p:nvPr/>
        </p:nvPicPr>
        <p:blipFill>
          <a:blip r:embed="rId3"/>
          <a:stretch>
            <a:fillRect/>
          </a:stretch>
        </p:blipFill>
        <p:spPr>
          <a:xfrm>
            <a:off x="3275856" y="1700808"/>
            <a:ext cx="5440934" cy="3897630"/>
          </a:xfrm>
          <a:prstGeom prst="rect">
            <a:avLst/>
          </a:prstGeom>
        </p:spPr>
      </p:pic>
    </p:spTree>
    <p:extLst>
      <p:ext uri="{BB962C8B-B14F-4D97-AF65-F5344CB8AC3E}">
        <p14:creationId xmlns:p14="http://schemas.microsoft.com/office/powerpoint/2010/main" val="4241933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251520" y="173736"/>
            <a:ext cx="8503920" cy="6684264"/>
          </a:xfrm>
          <a:prstGeom prst="rect">
            <a:avLst/>
          </a:prstGeom>
        </p:spPr>
      </p:pic>
    </p:spTree>
    <p:extLst>
      <p:ext uri="{BB962C8B-B14F-4D97-AF65-F5344CB8AC3E}">
        <p14:creationId xmlns:p14="http://schemas.microsoft.com/office/powerpoint/2010/main" val="3274991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228600"/>
            <a:ext cx="8856984" cy="608112"/>
          </a:xfrm>
        </p:spPr>
        <p:txBody>
          <a:bodyPr>
            <a:normAutofit fontScale="90000"/>
          </a:bodyPr>
          <a:lstStyle/>
          <a:p>
            <a:r>
              <a:rPr lang="fr-FR" sz="3600" i="1" u="sng" dirty="0"/>
              <a:t>Thèmes abordés durant cette séance d’information</a:t>
            </a:r>
            <a:r>
              <a:rPr lang="fr-FR" sz="3600" i="1" dirty="0"/>
              <a:t> :</a:t>
            </a:r>
            <a:endParaRPr lang="fr-FR" dirty="0"/>
          </a:p>
        </p:txBody>
      </p:sp>
      <p:sp>
        <p:nvSpPr>
          <p:cNvPr id="3" name="Espace réservé du contenu 2"/>
          <p:cNvSpPr>
            <a:spLocks noGrp="1"/>
          </p:cNvSpPr>
          <p:nvPr>
            <p:ph sz="quarter" idx="1"/>
          </p:nvPr>
        </p:nvSpPr>
        <p:spPr>
          <a:xfrm>
            <a:off x="301752" y="1556792"/>
            <a:ext cx="8662736" cy="4824536"/>
          </a:xfrm>
        </p:spPr>
        <p:txBody>
          <a:bodyPr>
            <a:normAutofit fontScale="85000" lnSpcReduction="20000"/>
          </a:bodyPr>
          <a:lstStyle/>
          <a:p>
            <a:pPr algn="just">
              <a:buClr>
                <a:schemeClr val="accent1">
                  <a:lumMod val="75000"/>
                </a:schemeClr>
              </a:buClr>
              <a:defRPr/>
            </a:pPr>
            <a:r>
              <a:rPr lang="fr-FR" sz="2800" dirty="0"/>
              <a:t>Présentation du collège Elsa Triolet; </a:t>
            </a:r>
          </a:p>
          <a:p>
            <a:pPr algn="just">
              <a:buClr>
                <a:schemeClr val="accent1">
                  <a:lumMod val="75000"/>
                </a:schemeClr>
              </a:buClr>
              <a:defRPr/>
            </a:pPr>
            <a:r>
              <a:rPr lang="fr-FR" sz="2800" dirty="0"/>
              <a:t>Journée de liaison CM2-6</a:t>
            </a:r>
            <a:r>
              <a:rPr lang="fr-FR" sz="2800" baseline="30000" dirty="0"/>
              <a:t>ème</a:t>
            </a:r>
            <a:r>
              <a:rPr lang="fr-FR" sz="2800" dirty="0"/>
              <a:t> et rentrée 2026</a:t>
            </a:r>
          </a:p>
          <a:p>
            <a:pPr algn="just">
              <a:buClr>
                <a:schemeClr val="accent1">
                  <a:lumMod val="75000"/>
                </a:schemeClr>
              </a:buClr>
              <a:defRPr/>
            </a:pPr>
            <a:r>
              <a:rPr lang="fr-FR" sz="2800" dirty="0"/>
              <a:t>Le collège dans le système français </a:t>
            </a:r>
          </a:p>
          <a:p>
            <a:pPr algn="just">
              <a:buClr>
                <a:schemeClr val="accent1">
                  <a:lumMod val="75000"/>
                </a:schemeClr>
              </a:buClr>
              <a:defRPr/>
            </a:pPr>
            <a:r>
              <a:rPr lang="fr-FR" sz="2800" dirty="0"/>
              <a:t>Les études au collège (cycles, programmes, LSU*) </a:t>
            </a:r>
          </a:p>
          <a:p>
            <a:pPr algn="just">
              <a:buClr>
                <a:schemeClr val="accent1">
                  <a:lumMod val="75000"/>
                </a:schemeClr>
              </a:buClr>
              <a:defRPr/>
            </a:pPr>
            <a:r>
              <a:rPr lang="fr-FR" sz="2800" dirty="0"/>
              <a:t>Les matières et horaires hebdomadaires de la classe de 6</a:t>
            </a:r>
            <a:r>
              <a:rPr lang="fr-FR" sz="2800" baseline="30000" dirty="0"/>
              <a:t>ème </a:t>
            </a:r>
            <a:endParaRPr lang="fr-FR" sz="2800" dirty="0"/>
          </a:p>
          <a:p>
            <a:pPr algn="just">
              <a:buClr>
                <a:schemeClr val="accent1">
                  <a:lumMod val="75000"/>
                </a:schemeClr>
              </a:buClr>
              <a:defRPr/>
            </a:pPr>
            <a:r>
              <a:rPr lang="fr-FR" sz="2800" dirty="0"/>
              <a:t>Les horaires du collège Elsa Triolet</a:t>
            </a:r>
          </a:p>
          <a:p>
            <a:pPr algn="just">
              <a:buClr>
                <a:schemeClr val="accent1">
                  <a:lumMod val="75000"/>
                </a:schemeClr>
              </a:buClr>
              <a:defRPr/>
            </a:pPr>
            <a:r>
              <a:rPr lang="fr-FR" altLang="fr-FR" sz="2800" dirty="0" err="1"/>
              <a:t>Educonnect</a:t>
            </a:r>
            <a:r>
              <a:rPr lang="fr-FR" altLang="fr-FR" sz="2800" dirty="0"/>
              <a:t> - l’ENT</a:t>
            </a:r>
            <a:r>
              <a:rPr lang="fr-FR" sz="2800" dirty="0"/>
              <a:t> « Mon ENT Occitanie » et Pronote</a:t>
            </a:r>
          </a:p>
          <a:p>
            <a:pPr algn="just">
              <a:buClr>
                <a:schemeClr val="accent1">
                  <a:lumMod val="75000"/>
                </a:schemeClr>
              </a:buClr>
              <a:defRPr/>
            </a:pPr>
            <a:r>
              <a:rPr lang="fr-FR" sz="2800" dirty="0"/>
              <a:t>Les différences essentielles CM2-6</a:t>
            </a:r>
            <a:r>
              <a:rPr lang="fr-FR" sz="2800" baseline="30000" dirty="0"/>
              <a:t>ème</a:t>
            </a:r>
            <a:r>
              <a:rPr lang="fr-FR" sz="2800" dirty="0"/>
              <a:t> </a:t>
            </a:r>
          </a:p>
          <a:p>
            <a:pPr algn="just">
              <a:buClr>
                <a:schemeClr val="accent1">
                  <a:lumMod val="75000"/>
                </a:schemeClr>
              </a:buClr>
              <a:defRPr/>
            </a:pPr>
            <a:r>
              <a:rPr lang="fr-FR" sz="2800" dirty="0"/>
              <a:t>Une autre vie d’élève… vers l’autonomie !</a:t>
            </a:r>
          </a:p>
          <a:p>
            <a:pPr algn="just">
              <a:buClr>
                <a:schemeClr val="accent1">
                  <a:lumMod val="75000"/>
                </a:schemeClr>
              </a:buClr>
              <a:defRPr/>
            </a:pPr>
            <a:r>
              <a:rPr lang="fr-FR" sz="2800" dirty="0"/>
              <a:t>CM2 – 6</a:t>
            </a:r>
            <a:r>
              <a:rPr lang="fr-FR" sz="2800" baseline="30000" dirty="0"/>
              <a:t>ème</a:t>
            </a:r>
            <a:r>
              <a:rPr lang="fr-FR" sz="2800" dirty="0"/>
              <a:t> : une rupture accompagnée</a:t>
            </a:r>
          </a:p>
          <a:p>
            <a:pPr algn="just">
              <a:buClr>
                <a:schemeClr val="accent1">
                  <a:lumMod val="75000"/>
                </a:schemeClr>
              </a:buClr>
              <a:defRPr/>
            </a:pPr>
            <a:r>
              <a:rPr lang="fr-FR" sz="2800" dirty="0"/>
              <a:t>Le Brevet et l’après collège </a:t>
            </a:r>
          </a:p>
          <a:p>
            <a:pPr algn="just">
              <a:buClr>
                <a:schemeClr val="accent1">
                  <a:lumMod val="75000"/>
                </a:schemeClr>
              </a:buClr>
              <a:defRPr/>
            </a:pPr>
            <a:r>
              <a:rPr lang="fr-FR" sz="2800" dirty="0"/>
              <a:t>Quelques conseils </a:t>
            </a:r>
          </a:p>
        </p:txBody>
      </p:sp>
    </p:spTree>
    <p:extLst>
      <p:ext uri="{BB962C8B-B14F-4D97-AF65-F5344CB8AC3E}">
        <p14:creationId xmlns:p14="http://schemas.microsoft.com/office/powerpoint/2010/main" val="1850780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32656"/>
            <a:ext cx="8534400" cy="576064"/>
          </a:xfrm>
        </p:spPr>
        <p:txBody>
          <a:bodyPr>
            <a:normAutofit fontScale="90000"/>
          </a:bodyPr>
          <a:lstStyle/>
          <a:p>
            <a:r>
              <a:rPr lang="fr-FR" dirty="0"/>
              <a:t>Quelques </a:t>
            </a:r>
            <a:r>
              <a:rPr lang="fr-FR"/>
              <a:t>conseils !</a:t>
            </a:r>
            <a:endParaRPr lang="fr-FR" dirty="0">
              <a:solidFill>
                <a:schemeClr val="accent6"/>
              </a:solidFill>
            </a:endParaRPr>
          </a:p>
        </p:txBody>
      </p:sp>
      <p:sp>
        <p:nvSpPr>
          <p:cNvPr id="3" name="Espace réservé du contenu 2"/>
          <p:cNvSpPr>
            <a:spLocks noGrp="1"/>
          </p:cNvSpPr>
          <p:nvPr>
            <p:ph sz="quarter" idx="1"/>
          </p:nvPr>
        </p:nvSpPr>
        <p:spPr>
          <a:xfrm>
            <a:off x="0" y="1058938"/>
            <a:ext cx="8964488" cy="5472608"/>
          </a:xfrm>
        </p:spPr>
        <p:txBody>
          <a:bodyPr>
            <a:normAutofit fontScale="70000" lnSpcReduction="20000"/>
          </a:bodyPr>
          <a:lstStyle/>
          <a:p>
            <a:pPr marL="526320" algn="just">
              <a:buFont typeface="Arial" charset="0"/>
              <a:buChar char="•"/>
            </a:pPr>
            <a:endParaRPr lang="fr-FR" sz="2400" spc="-40" dirty="0"/>
          </a:p>
          <a:p>
            <a:pPr marL="252000" indent="0" algn="just">
              <a:buNone/>
            </a:pPr>
            <a:endParaRPr lang="fr-FR" sz="2400" spc="-40" dirty="0"/>
          </a:p>
          <a:p>
            <a:pPr marL="526320" algn="just">
              <a:buFont typeface="Arial" charset="0"/>
              <a:buChar char="•"/>
            </a:pPr>
            <a:r>
              <a:rPr lang="fr-FR" sz="2600" spc="-40" dirty="0"/>
              <a:t>N’hésitez-pas à venir au Collège, à communiquer avec les enseignants, la CPE, la Direction, à vous investir dans la vie du collège (conseils de classe, conseil d’administration, conseil de discipline…) ;</a:t>
            </a:r>
          </a:p>
          <a:p>
            <a:pPr marL="526320" algn="just">
              <a:buFont typeface="Arial" charset="0"/>
              <a:buChar char="•"/>
            </a:pPr>
            <a:r>
              <a:rPr lang="fr-FR" sz="2600" dirty="0"/>
              <a:t>Parlez avec votre enfant de sa journée au collège ;</a:t>
            </a:r>
          </a:p>
          <a:p>
            <a:pPr marL="526320" algn="just">
              <a:buFont typeface="Arial" charset="0"/>
              <a:buChar char="•"/>
            </a:pPr>
            <a:r>
              <a:rPr lang="fr-FR" sz="2600" dirty="0"/>
              <a:t>Si votre enfant vous rapporte un incident, efforcez-vous de prendre du recul par rapport à ce qu’il vous dit (les enfants ont parfois tendance à exagérer ou déformer les choses) et contactez d’abord l’adulte qui était en charge de votre enfant au moment des faits.</a:t>
            </a:r>
          </a:p>
          <a:p>
            <a:pPr marL="526320" algn="just">
              <a:buFont typeface="Arial" charset="0"/>
              <a:buChar char="•"/>
            </a:pPr>
            <a:r>
              <a:rPr lang="fr-FR" sz="2600" dirty="0"/>
              <a:t>Evitez de critiquer le collège / les enseignants en présence des enfants.</a:t>
            </a:r>
          </a:p>
          <a:p>
            <a:pPr marL="526320" algn="just">
              <a:buFont typeface="Arial" charset="0"/>
              <a:buChar char="•"/>
            </a:pPr>
            <a:r>
              <a:rPr lang="fr-FR" sz="2600" u="sng" dirty="0"/>
              <a:t>Le téléphone portable est fortement déconseillé</a:t>
            </a:r>
            <a:r>
              <a:rPr lang="fr-FR" sz="2600" dirty="0"/>
              <a:t> : </a:t>
            </a:r>
          </a:p>
          <a:p>
            <a:pPr marL="252000" indent="0" algn="just">
              <a:buNone/>
            </a:pPr>
            <a:r>
              <a:rPr lang="fr-FR" sz="2600" dirty="0"/>
              <a:t>- Son utilisation est interdite dans l’enceinte du collège (sauf autorisation expresse). </a:t>
            </a:r>
          </a:p>
          <a:p>
            <a:pPr marL="252000" indent="0" algn="just">
              <a:buNone/>
            </a:pPr>
            <a:r>
              <a:rPr lang="fr-FR" sz="2600" dirty="0"/>
              <a:t>- Plus il est « intelligent » et sophistiqué (accès Internet…), plus il peut entraîner des problèmes (vols, accès aux réseaux sociaux comme </a:t>
            </a:r>
            <a:r>
              <a:rPr lang="fr-FR" sz="2600" dirty="0" err="1"/>
              <a:t>TikTok</a:t>
            </a:r>
            <a:r>
              <a:rPr lang="fr-FR" sz="2600" dirty="0"/>
              <a:t>, Snapchat, Instagram, </a:t>
            </a:r>
            <a:r>
              <a:rPr lang="fr-FR" sz="2600" dirty="0" err="1"/>
              <a:t>Whatsapp</a:t>
            </a:r>
            <a:r>
              <a:rPr lang="fr-FR" sz="2600" dirty="0"/>
              <a:t>, cyberharcèlement, accès à des vidéos à caractère pornographique…). </a:t>
            </a:r>
          </a:p>
          <a:p>
            <a:pPr marL="252000" indent="0" algn="just">
              <a:buNone/>
            </a:pPr>
            <a:r>
              <a:rPr lang="fr-FR" sz="2600" dirty="0">
                <a:sym typeface="Wingdings" panose="05000000000000000000" pitchFamily="2" charset="2"/>
              </a:rPr>
              <a:t>	 </a:t>
            </a:r>
            <a:r>
              <a:rPr lang="fr-FR" sz="2600" i="1" u="sng" dirty="0"/>
              <a:t>Rappel : interdiction à venir des réseaux sociaux aux moins de 15 ans</a:t>
            </a:r>
            <a:r>
              <a:rPr lang="fr-FR" sz="2600" dirty="0"/>
              <a:t> !</a:t>
            </a:r>
          </a:p>
          <a:p>
            <a:pPr marL="526320" algn="just">
              <a:buFont typeface="Arial" charset="0"/>
              <a:buChar char="•"/>
            </a:pPr>
            <a:r>
              <a:rPr lang="fr-FR" sz="2600" dirty="0"/>
              <a:t>Attention aussi aux jeux vidéo interdits aux moins de 18 ans (« GTA »…) </a:t>
            </a:r>
          </a:p>
          <a:p>
            <a:pPr marL="594900" indent="-342900" algn="ctr">
              <a:spcBef>
                <a:spcPts val="1800"/>
              </a:spcBef>
              <a:buFont typeface="Wingdings" panose="05000000000000000000" pitchFamily="2" charset="2"/>
              <a:buChar char="Ü"/>
            </a:pPr>
            <a:r>
              <a:rPr lang="fr-FR" sz="2600" b="1" i="1" u="sng" dirty="0"/>
              <a:t>Sachez contrôler votre enfant, son temps de sommeil, son accès aux réseaux sociaux </a:t>
            </a:r>
          </a:p>
          <a:p>
            <a:pPr marL="252000" indent="0" algn="ctr">
              <a:spcBef>
                <a:spcPts val="1800"/>
              </a:spcBef>
              <a:buNone/>
            </a:pPr>
            <a:r>
              <a:rPr lang="fr-FR" sz="2600" b="1" i="1" u="sng" dirty="0"/>
              <a:t>et lui dire NON</a:t>
            </a:r>
            <a:r>
              <a:rPr lang="fr-FR" sz="2600" b="1" i="1" dirty="0"/>
              <a:t> !</a:t>
            </a:r>
            <a:endParaRPr lang="fr-FR" sz="2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301752" y="3068960"/>
            <a:ext cx="8503920" cy="2520280"/>
          </a:xfrm>
        </p:spPr>
        <p:txBody>
          <a:bodyPr>
            <a:normAutofit/>
          </a:bodyPr>
          <a:lstStyle/>
          <a:p>
            <a:pPr algn="ctr">
              <a:buNone/>
            </a:pPr>
            <a:r>
              <a:rPr lang="fr-FR" sz="5400" b="1" i="1" dirty="0"/>
              <a:t>Merci et à bientôt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Présentation du collège Elsa Triolet</a:t>
            </a:r>
          </a:p>
        </p:txBody>
      </p:sp>
      <p:sp>
        <p:nvSpPr>
          <p:cNvPr id="3" name="Espace réservé du contenu 2"/>
          <p:cNvSpPr>
            <a:spLocks noGrp="1"/>
          </p:cNvSpPr>
          <p:nvPr>
            <p:ph sz="quarter" idx="1"/>
          </p:nvPr>
        </p:nvSpPr>
        <p:spPr>
          <a:xfrm>
            <a:off x="176464" y="1412776"/>
            <a:ext cx="8860032" cy="4896544"/>
          </a:xfrm>
        </p:spPr>
        <p:txBody>
          <a:bodyPr>
            <a:noAutofit/>
          </a:bodyPr>
          <a:lstStyle/>
          <a:p>
            <a:pPr algn="just">
              <a:spcAft>
                <a:spcPts val="200"/>
              </a:spcAft>
            </a:pPr>
            <a:r>
              <a:rPr lang="fr-FR" sz="1650" dirty="0"/>
              <a:t>Un collège à taille humaine :  530 élèves attendus en 2026-2027 –  25 classes (en 6</a:t>
            </a:r>
            <a:r>
              <a:rPr lang="fr-FR" sz="1650" baseline="30000" dirty="0"/>
              <a:t>ème</a:t>
            </a:r>
            <a:r>
              <a:rPr lang="fr-FR" sz="1650" dirty="0"/>
              <a:t> :  125 élèves – 6 classes dont 1 de SEGPA);  50 enseignants et  25 personnels non enseignants;</a:t>
            </a:r>
          </a:p>
          <a:p>
            <a:pPr algn="just">
              <a:spcAft>
                <a:spcPts val="600"/>
              </a:spcAft>
            </a:pPr>
            <a:r>
              <a:rPr lang="fr-FR" sz="1650" dirty="0"/>
              <a:t>Un collège à l’architecture « ouverte » / « éclatée » en plusieurs petits bâtiments (construction en 2 phases : 1985 et 2000).</a:t>
            </a:r>
          </a:p>
          <a:p>
            <a:pPr algn="just"/>
            <a:r>
              <a:rPr lang="fr-FR" sz="1650" dirty="0"/>
              <a:t>La « carte scolaire » : des élèves originaires d’écoles élémentaires de Beaucaire (« Garrigues Planes » et « La </a:t>
            </a:r>
            <a:r>
              <a:rPr lang="fr-FR" sz="1650" dirty="0" err="1"/>
              <a:t>Moulinelle</a:t>
            </a:r>
            <a:r>
              <a:rPr lang="fr-FR" sz="1650" dirty="0"/>
              <a:t> ») et Jonquières St-Vincent (« Le Mistral » et « Font Couverte ») mais aussi d’autres écoles) </a:t>
            </a:r>
            <a:r>
              <a:rPr lang="fr-FR" sz="1650" b="1" i="1" dirty="0"/>
              <a:t>☞  Une mixité géographique et sociale.</a:t>
            </a:r>
          </a:p>
          <a:p>
            <a:pPr algn="just"/>
            <a:r>
              <a:rPr lang="fr-FR" sz="1650" dirty="0"/>
              <a:t>Un collège « REP* » : davantage de catégories sociales défavorisées – moins d’élèves par classe – un peu plus de moyens financiers.</a:t>
            </a:r>
          </a:p>
          <a:p>
            <a:pPr algn="just"/>
            <a:r>
              <a:rPr lang="fr-FR" sz="1650" dirty="0"/>
              <a:t>Des problèmes de «vie scolaire» surgissent -malheureusement- comme dans beaucoup d’établissements : </a:t>
            </a:r>
            <a:r>
              <a:rPr lang="fr-FR" sz="1650" b="1" u="sng" dirty="0"/>
              <a:t>MAIS</a:t>
            </a:r>
            <a:r>
              <a:rPr lang="fr-FR" sz="1650" dirty="0"/>
              <a:t> </a:t>
            </a:r>
            <a:r>
              <a:rPr lang="fr-FR" sz="1650" b="1" i="1" dirty="0"/>
              <a:t>☞  </a:t>
            </a:r>
            <a:r>
              <a:rPr lang="fr-FR" sz="1650" b="1" i="1" u="sng" dirty="0"/>
              <a:t>une réponse adaptée et la plus rapide possible est toujours donnée</a:t>
            </a:r>
            <a:r>
              <a:rPr lang="fr-FR" sz="1650" dirty="0"/>
              <a:t>. </a:t>
            </a:r>
          </a:p>
          <a:p>
            <a:pPr algn="just"/>
            <a:r>
              <a:rPr lang="fr-FR" sz="1650" dirty="0"/>
              <a:t>Surtout ne pas oublier :</a:t>
            </a:r>
          </a:p>
          <a:p>
            <a:pPr marL="360000" indent="0" algn="just">
              <a:buNone/>
            </a:pPr>
            <a:r>
              <a:rPr lang="fr-FR" sz="1650" dirty="0"/>
              <a:t>- Que de nombreux élèves ont un bon -voire un très bon- comportement et de bons -voire très bons- résultats;</a:t>
            </a:r>
          </a:p>
          <a:p>
            <a:pPr marL="360000" indent="0" algn="just">
              <a:buNone/>
            </a:pPr>
            <a:r>
              <a:rPr lang="fr-FR" sz="1650" dirty="0"/>
              <a:t>- Qu’en moyenne, les élèves obtiennent des résultats tout à fait corrects et certains de bons voire très bons résultats en fin de collège, au lycée et dans la suite de leurs études.</a:t>
            </a:r>
          </a:p>
        </p:txBody>
      </p:sp>
    </p:spTree>
    <p:extLst>
      <p:ext uri="{BB962C8B-B14F-4D97-AF65-F5344CB8AC3E}">
        <p14:creationId xmlns:p14="http://schemas.microsoft.com/office/powerpoint/2010/main" val="1750201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Journée de liaison CM2-6</a:t>
            </a:r>
            <a:r>
              <a:rPr lang="fr-FR" baseline="30000" dirty="0"/>
              <a:t>ème</a:t>
            </a:r>
            <a:r>
              <a:rPr lang="fr-FR" dirty="0"/>
              <a:t> et rentrée 2026</a:t>
            </a:r>
          </a:p>
        </p:txBody>
      </p:sp>
      <p:sp>
        <p:nvSpPr>
          <p:cNvPr id="3" name="Espace réservé du contenu 2"/>
          <p:cNvSpPr>
            <a:spLocks noGrp="1"/>
          </p:cNvSpPr>
          <p:nvPr>
            <p:ph sz="quarter" idx="1"/>
          </p:nvPr>
        </p:nvSpPr>
        <p:spPr>
          <a:xfrm>
            <a:off x="255872" y="1988840"/>
            <a:ext cx="8626160" cy="3630144"/>
          </a:xfrm>
        </p:spPr>
        <p:txBody>
          <a:bodyPr>
            <a:normAutofit fontScale="92500" lnSpcReduction="20000"/>
          </a:bodyPr>
          <a:lstStyle/>
          <a:p>
            <a:pPr algn="just">
              <a:buClr>
                <a:schemeClr val="hlink"/>
              </a:buClr>
              <a:buSzPct val="70000"/>
              <a:buFont typeface="Courier New" charset="0"/>
              <a:buChar char="o"/>
              <a:defRPr/>
            </a:pPr>
            <a:r>
              <a:rPr lang="fr-FR" dirty="0"/>
              <a:t>La journée de liaison CM2-6</a:t>
            </a:r>
            <a:r>
              <a:rPr lang="fr-FR" baseline="30000" dirty="0"/>
              <a:t>ème</a:t>
            </a:r>
            <a:r>
              <a:rPr lang="fr-FR" dirty="0"/>
              <a:t> aura lieu en avril ou mai 2026.</a:t>
            </a:r>
          </a:p>
          <a:p>
            <a:pPr algn="just">
              <a:buClr>
                <a:schemeClr val="hlink"/>
              </a:buClr>
              <a:buSzPct val="70000"/>
              <a:buFont typeface="Courier New" charset="0"/>
              <a:buChar char="o"/>
              <a:defRPr/>
            </a:pPr>
            <a:endParaRPr lang="fr-FR" dirty="0"/>
          </a:p>
          <a:p>
            <a:pPr algn="just">
              <a:buClr>
                <a:schemeClr val="hlink"/>
              </a:buClr>
              <a:buSzPct val="70000"/>
              <a:buFont typeface="Courier New" charset="0"/>
              <a:buChar char="o"/>
              <a:defRPr/>
            </a:pPr>
            <a:r>
              <a:rPr lang="fr-FR" dirty="0"/>
              <a:t>Inscriptions au collège : </a:t>
            </a:r>
          </a:p>
          <a:p>
            <a:pPr marL="0" indent="0" algn="just">
              <a:buClr>
                <a:schemeClr val="hlink"/>
              </a:buClr>
              <a:buSzPct val="70000"/>
              <a:buNone/>
              <a:defRPr/>
            </a:pPr>
            <a:r>
              <a:rPr lang="fr-FR" dirty="0"/>
              <a:t>	- format papier – à partir du 15 juin 2026 </a:t>
            </a:r>
          </a:p>
          <a:p>
            <a:pPr marL="0" indent="0" algn="just">
              <a:buClr>
                <a:schemeClr val="hlink"/>
              </a:buClr>
              <a:buSzPct val="70000"/>
              <a:buNone/>
              <a:defRPr/>
            </a:pPr>
            <a:r>
              <a:rPr lang="fr-FR" dirty="0"/>
              <a:t>	- contact : Mme SAPY, Secrétaire de Direction</a:t>
            </a:r>
          </a:p>
          <a:p>
            <a:pPr marL="0" indent="0" algn="ctr">
              <a:buClr>
                <a:schemeClr val="hlink"/>
              </a:buClr>
              <a:buSzPct val="70000"/>
              <a:buNone/>
              <a:defRPr/>
            </a:pPr>
            <a:r>
              <a:rPr lang="fr-FR" dirty="0"/>
              <a:t>mél : </a:t>
            </a:r>
            <a:r>
              <a:rPr lang="fr-FR" dirty="0">
                <a:hlinkClick r:id="rId2"/>
              </a:rPr>
              <a:t>ce.0301282f@ac-montpellier.fr</a:t>
            </a:r>
            <a:r>
              <a:rPr lang="fr-FR" dirty="0"/>
              <a:t>  </a:t>
            </a:r>
          </a:p>
          <a:p>
            <a:pPr marL="0" indent="0" algn="just">
              <a:buClr>
                <a:schemeClr val="hlink"/>
              </a:buClr>
              <a:buSzPct val="70000"/>
              <a:buNone/>
              <a:defRPr/>
            </a:pPr>
            <a:endParaRPr lang="fr-FR" dirty="0"/>
          </a:p>
          <a:p>
            <a:pPr algn="just">
              <a:buClr>
                <a:schemeClr val="hlink"/>
              </a:buClr>
              <a:buSzPct val="70000"/>
              <a:buFont typeface="Courier New" charset="0"/>
              <a:buChar char="o"/>
              <a:defRPr/>
            </a:pPr>
            <a:r>
              <a:rPr lang="fr-FR" dirty="0"/>
              <a:t>Rentrée scolaire des élèves de 6</a:t>
            </a:r>
            <a:r>
              <a:rPr lang="fr-FR" baseline="30000" dirty="0"/>
              <a:t>ème</a:t>
            </a:r>
            <a:r>
              <a:rPr lang="fr-FR" dirty="0"/>
              <a:t> : </a:t>
            </a:r>
          </a:p>
          <a:p>
            <a:pPr marL="0" indent="0" algn="ctr">
              <a:buClr>
                <a:schemeClr val="hlink"/>
              </a:buClr>
              <a:buSzPct val="70000"/>
              <a:buNone/>
              <a:defRPr/>
            </a:pPr>
            <a:r>
              <a:rPr lang="fr-FR" dirty="0"/>
              <a:t>mardi 1</a:t>
            </a:r>
            <a:r>
              <a:rPr lang="fr-FR" baseline="30000" dirty="0"/>
              <a:t>er</a:t>
            </a:r>
            <a:r>
              <a:rPr lang="fr-FR" dirty="0"/>
              <a:t> septembre 2026 à 9h.</a:t>
            </a:r>
          </a:p>
          <a:p>
            <a:endParaRPr lang="fr-FR" dirty="0"/>
          </a:p>
        </p:txBody>
      </p:sp>
    </p:spTree>
    <p:extLst>
      <p:ext uri="{BB962C8B-B14F-4D97-AF65-F5344CB8AC3E}">
        <p14:creationId xmlns:p14="http://schemas.microsoft.com/office/powerpoint/2010/main" val="155196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92033"/>
            <a:ext cx="8534400" cy="608112"/>
          </a:xfrm>
        </p:spPr>
        <p:txBody>
          <a:bodyPr>
            <a:normAutofit/>
          </a:bodyPr>
          <a:lstStyle/>
          <a:p>
            <a:r>
              <a:rPr lang="fr-FR" dirty="0"/>
              <a:t>Le collège dans le système français</a:t>
            </a:r>
          </a:p>
        </p:txBody>
      </p:sp>
      <p:pic>
        <p:nvPicPr>
          <p:cNvPr id="4" name="Image 3"/>
          <p:cNvPicPr>
            <a:picLocks noChangeAspect="1"/>
          </p:cNvPicPr>
          <p:nvPr/>
        </p:nvPicPr>
        <p:blipFill rotWithShape="1">
          <a:blip r:embed="rId2"/>
          <a:srcRect t="8198" b="445"/>
          <a:stretch/>
        </p:blipFill>
        <p:spPr>
          <a:xfrm>
            <a:off x="1547664" y="742574"/>
            <a:ext cx="5904656" cy="5923393"/>
          </a:xfrm>
          <a:prstGeom prst="rect">
            <a:avLst/>
          </a:prstGeom>
        </p:spPr>
      </p:pic>
      <p:sp>
        <p:nvSpPr>
          <p:cNvPr id="3" name="ZoneTexte 2">
            <a:extLst>
              <a:ext uri="{FF2B5EF4-FFF2-40B4-BE49-F238E27FC236}">
                <a16:creationId xmlns:a16="http://schemas.microsoft.com/office/drawing/2014/main" id="{82D95C7E-07CE-4D03-8612-7D009539D55A}"/>
              </a:ext>
            </a:extLst>
          </p:cNvPr>
          <p:cNvSpPr txBox="1"/>
          <p:nvPr/>
        </p:nvSpPr>
        <p:spPr>
          <a:xfrm>
            <a:off x="4788024" y="3861048"/>
            <a:ext cx="1008112" cy="384721"/>
          </a:xfrm>
          <a:prstGeom prst="rect">
            <a:avLst/>
          </a:prstGeom>
          <a:noFill/>
        </p:spPr>
        <p:txBody>
          <a:bodyPr wrap="square" rtlCol="0">
            <a:spAutoFit/>
          </a:bodyPr>
          <a:lstStyle/>
          <a:p>
            <a:r>
              <a:rPr lang="fr-FR" sz="1900" b="1" dirty="0">
                <a:highlight>
                  <a:srgbClr val="FFFF00"/>
                </a:highlight>
              </a:rPr>
              <a:t>BREVET</a:t>
            </a:r>
          </a:p>
        </p:txBody>
      </p:sp>
      <p:sp>
        <p:nvSpPr>
          <p:cNvPr id="5" name="ZoneTexte 4">
            <a:extLst>
              <a:ext uri="{FF2B5EF4-FFF2-40B4-BE49-F238E27FC236}">
                <a16:creationId xmlns:a16="http://schemas.microsoft.com/office/drawing/2014/main" id="{87A64E56-6BB4-4FB0-B0E6-41FCD5D5C59D}"/>
              </a:ext>
            </a:extLst>
          </p:cNvPr>
          <p:cNvSpPr txBox="1"/>
          <p:nvPr/>
        </p:nvSpPr>
        <p:spPr>
          <a:xfrm>
            <a:off x="4283968" y="4815244"/>
            <a:ext cx="1872208" cy="369332"/>
          </a:xfrm>
          <a:prstGeom prst="rect">
            <a:avLst/>
          </a:prstGeom>
          <a:noFill/>
        </p:spPr>
        <p:txBody>
          <a:bodyPr wrap="square" rtlCol="0">
            <a:spAutoFit/>
          </a:bodyPr>
          <a:lstStyle/>
          <a:p>
            <a:r>
              <a:rPr lang="fr-FR" dirty="0">
                <a:solidFill>
                  <a:schemeClr val="bg1"/>
                </a:solidFill>
                <a:highlight>
                  <a:srgbClr val="008000"/>
                </a:highlight>
              </a:rPr>
              <a:t>Ecole élémentaire</a:t>
            </a:r>
          </a:p>
        </p:txBody>
      </p:sp>
      <p:sp>
        <p:nvSpPr>
          <p:cNvPr id="6" name="ZoneTexte 5">
            <a:extLst>
              <a:ext uri="{FF2B5EF4-FFF2-40B4-BE49-F238E27FC236}">
                <a16:creationId xmlns:a16="http://schemas.microsoft.com/office/drawing/2014/main" id="{5ED34EAA-2450-4E30-8CFF-5F2A78BB41D2}"/>
              </a:ext>
            </a:extLst>
          </p:cNvPr>
          <p:cNvSpPr txBox="1"/>
          <p:nvPr/>
        </p:nvSpPr>
        <p:spPr>
          <a:xfrm>
            <a:off x="4968044" y="2301268"/>
            <a:ext cx="648072" cy="307777"/>
          </a:xfrm>
          <a:prstGeom prst="rect">
            <a:avLst/>
          </a:prstGeom>
          <a:noFill/>
        </p:spPr>
        <p:txBody>
          <a:bodyPr wrap="square" rtlCol="0">
            <a:spAutoFit/>
          </a:bodyPr>
          <a:lstStyle/>
          <a:p>
            <a:r>
              <a:rPr lang="fr-FR" sz="1400" b="1" dirty="0">
                <a:highlight>
                  <a:srgbClr val="C0C0C0"/>
                </a:highlight>
              </a:rPr>
              <a:t>BUT</a:t>
            </a:r>
          </a:p>
        </p:txBody>
      </p:sp>
    </p:spTree>
    <p:extLst>
      <p:ext uri="{BB962C8B-B14F-4D97-AF65-F5344CB8AC3E}">
        <p14:creationId xmlns:p14="http://schemas.microsoft.com/office/powerpoint/2010/main" val="1194064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608112"/>
          </a:xfrm>
        </p:spPr>
        <p:txBody>
          <a:bodyPr/>
          <a:lstStyle/>
          <a:p>
            <a:r>
              <a:rPr lang="fr-FR" dirty="0"/>
              <a:t>Les études au collège : les cycles d’enseignement</a:t>
            </a:r>
          </a:p>
        </p:txBody>
      </p:sp>
      <p:sp>
        <p:nvSpPr>
          <p:cNvPr id="3" name="Rectangle 2">
            <a:extLst>
              <a:ext uri="{FF2B5EF4-FFF2-40B4-BE49-F238E27FC236}">
                <a16:creationId xmlns:a16="http://schemas.microsoft.com/office/drawing/2014/main" id="{EB44FAB7-7C6D-4100-ABEF-930FAE018AB5}"/>
              </a:ext>
            </a:extLst>
          </p:cNvPr>
          <p:cNvSpPr/>
          <p:nvPr/>
        </p:nvSpPr>
        <p:spPr>
          <a:xfrm>
            <a:off x="1403648" y="5949280"/>
            <a:ext cx="6768752" cy="369332"/>
          </a:xfrm>
          <a:prstGeom prst="rect">
            <a:avLst/>
          </a:prstGeom>
        </p:spPr>
        <p:txBody>
          <a:bodyPr wrap="square">
            <a:spAutoFit/>
          </a:bodyPr>
          <a:lstStyle/>
          <a:p>
            <a:r>
              <a:rPr lang="fr-FR" dirty="0">
                <a:solidFill>
                  <a:srgbClr val="002060"/>
                </a:solidFill>
                <a:hlinkClick r:id="rId2">
                  <a:extLst>
                    <a:ext uri="{A12FA001-AC4F-418D-AE19-62706E023703}">
                      <ahyp:hlinkClr xmlns:ahyp="http://schemas.microsoft.com/office/drawing/2018/hyperlinkcolor" val="tx"/>
                    </a:ext>
                  </a:extLst>
                </a:hlinkClick>
              </a:rPr>
              <a:t>http://eduscol.education.fr/cid87584/l-organisation-du-college.html</a:t>
            </a:r>
            <a:r>
              <a:rPr lang="fr-FR" dirty="0">
                <a:solidFill>
                  <a:srgbClr val="002060"/>
                </a:solidFill>
              </a:rPr>
              <a:t> </a:t>
            </a:r>
          </a:p>
        </p:txBody>
      </p:sp>
      <p:pic>
        <p:nvPicPr>
          <p:cNvPr id="6" name="Image 5">
            <a:extLst>
              <a:ext uri="{FF2B5EF4-FFF2-40B4-BE49-F238E27FC236}">
                <a16:creationId xmlns:a16="http://schemas.microsoft.com/office/drawing/2014/main" id="{206EF7E1-2729-4C5B-A63A-CA459A2A658B}"/>
              </a:ext>
            </a:extLst>
          </p:cNvPr>
          <p:cNvPicPr>
            <a:picLocks noChangeAspect="1"/>
          </p:cNvPicPr>
          <p:nvPr/>
        </p:nvPicPr>
        <p:blipFill>
          <a:blip r:embed="rId3"/>
          <a:stretch>
            <a:fillRect/>
          </a:stretch>
        </p:blipFill>
        <p:spPr>
          <a:xfrm>
            <a:off x="179451" y="1700808"/>
            <a:ext cx="8785097" cy="4176122"/>
          </a:xfrm>
          <a:prstGeom prst="rect">
            <a:avLst/>
          </a:prstGeom>
        </p:spPr>
      </p:pic>
    </p:spTree>
    <p:extLst>
      <p:ext uri="{BB962C8B-B14F-4D97-AF65-F5344CB8AC3E}">
        <p14:creationId xmlns:p14="http://schemas.microsoft.com/office/powerpoint/2010/main" val="2100007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B55B39-5EEC-46B7-8925-7160B3B63FE1}"/>
              </a:ext>
            </a:extLst>
          </p:cNvPr>
          <p:cNvSpPr>
            <a:spLocks noGrp="1"/>
          </p:cNvSpPr>
          <p:nvPr>
            <p:ph type="title"/>
          </p:nvPr>
        </p:nvSpPr>
        <p:spPr>
          <a:xfrm>
            <a:off x="107504" y="228600"/>
            <a:ext cx="9001000" cy="680120"/>
          </a:xfrm>
        </p:spPr>
        <p:txBody>
          <a:bodyPr>
            <a:normAutofit fontScale="90000"/>
          </a:bodyPr>
          <a:lstStyle/>
          <a:p>
            <a:r>
              <a:rPr lang="fr-FR" dirty="0"/>
              <a:t>Les études au collège : la 6</a:t>
            </a:r>
            <a:r>
              <a:rPr lang="fr-FR" baseline="30000" dirty="0"/>
              <a:t>ème</a:t>
            </a:r>
            <a:r>
              <a:rPr lang="fr-FR" dirty="0"/>
              <a:t> dernière année du Cycle 3</a:t>
            </a:r>
          </a:p>
        </p:txBody>
      </p:sp>
      <p:sp>
        <p:nvSpPr>
          <p:cNvPr id="4" name="Espace réservé du contenu 3">
            <a:extLst>
              <a:ext uri="{FF2B5EF4-FFF2-40B4-BE49-F238E27FC236}">
                <a16:creationId xmlns:a16="http://schemas.microsoft.com/office/drawing/2014/main" id="{25ED38AB-3F61-4AD1-979B-73A0D78F86B4}"/>
              </a:ext>
            </a:extLst>
          </p:cNvPr>
          <p:cNvSpPr>
            <a:spLocks noGrp="1"/>
          </p:cNvSpPr>
          <p:nvPr>
            <p:ph sz="quarter" idx="1"/>
          </p:nvPr>
        </p:nvSpPr>
        <p:spPr>
          <a:xfrm>
            <a:off x="301625" y="1527175"/>
            <a:ext cx="8504238" cy="4496616"/>
          </a:xfrm>
          <a:prstGeom prst="rect">
            <a:avLst/>
          </a:prstGeom>
        </p:spPr>
        <p:txBody>
          <a:bodyPr wrap="square">
            <a:spAutoFit/>
          </a:bodyPr>
          <a:lstStyle/>
          <a:p>
            <a:pPr algn="just">
              <a:buNone/>
            </a:pPr>
            <a:r>
              <a:rPr lang="fr-FR" kern="1100" dirty="0"/>
              <a:t>Les 4 années d’étude au collège appartiennent à 2 cycles :</a:t>
            </a:r>
          </a:p>
          <a:p>
            <a:pPr algn="just"/>
            <a:r>
              <a:rPr lang="fr-FR" spc="-70" dirty="0"/>
              <a:t>le cycle 3, </a:t>
            </a:r>
            <a:r>
              <a:rPr lang="fr-FR" b="1" spc="-70" dirty="0"/>
              <a:t>cycle de consolidation</a:t>
            </a:r>
            <a:r>
              <a:rPr lang="fr-FR" spc="-70" dirty="0"/>
              <a:t> : (le CM1, le CM2 et la classe de 6</a:t>
            </a:r>
            <a:r>
              <a:rPr lang="fr-FR" spc="-70" baseline="30000" dirty="0"/>
              <a:t>ème</a:t>
            </a:r>
            <a:r>
              <a:rPr lang="fr-FR" spc="-70" dirty="0"/>
              <a:t>). </a:t>
            </a:r>
            <a:r>
              <a:rPr lang="fr-FR" dirty="0"/>
              <a:t>Les enseignants de CM1-CM2 et de 6</a:t>
            </a:r>
            <a:r>
              <a:rPr lang="fr-FR" baseline="30000" dirty="0"/>
              <a:t>ème</a:t>
            </a:r>
            <a:r>
              <a:rPr lang="fr-FR" dirty="0"/>
              <a:t> ont les mêmes objectifs de fin de cycle : les connaissances et compétences acquises dans les cadre des programmes de CM1 et de CM2 sont donc confortées / approfondies en 6</a:t>
            </a:r>
            <a:r>
              <a:rPr lang="fr-FR" baseline="30000" dirty="0"/>
              <a:t>ème</a:t>
            </a:r>
            <a:r>
              <a:rPr lang="fr-FR" dirty="0"/>
              <a:t>.</a:t>
            </a:r>
            <a:endParaRPr lang="fr-FR" spc="-70" dirty="0"/>
          </a:p>
          <a:p>
            <a:pPr algn="just"/>
            <a:r>
              <a:rPr lang="fr-FR" spc="-80" dirty="0"/>
              <a:t>le cycle 4, </a:t>
            </a:r>
            <a:r>
              <a:rPr lang="fr-FR" b="1" spc="-80" dirty="0"/>
              <a:t>cycle des approfondissements </a:t>
            </a:r>
            <a:r>
              <a:rPr lang="fr-FR" spc="-80" dirty="0"/>
              <a:t>: les classes de 5</a:t>
            </a:r>
            <a:r>
              <a:rPr lang="fr-FR" spc="-80" baseline="30000" dirty="0"/>
              <a:t>ème</a:t>
            </a:r>
            <a:r>
              <a:rPr lang="fr-FR" spc="-80" dirty="0"/>
              <a:t>, 4</a:t>
            </a:r>
            <a:r>
              <a:rPr lang="fr-FR" spc="-80" baseline="30000" dirty="0"/>
              <a:t>ème</a:t>
            </a:r>
            <a:r>
              <a:rPr lang="fr-FR" spc="-80" dirty="0"/>
              <a:t> et 3</a:t>
            </a:r>
            <a:r>
              <a:rPr lang="fr-FR" spc="-80" baseline="30000" dirty="0"/>
              <a:t>ème</a:t>
            </a:r>
            <a:r>
              <a:rPr lang="fr-FR" spc="-80" dirty="0"/>
              <a:t>. </a:t>
            </a:r>
          </a:p>
          <a:p>
            <a:endParaRPr lang="fr-FR" dirty="0"/>
          </a:p>
        </p:txBody>
      </p:sp>
    </p:spTree>
    <p:extLst>
      <p:ext uri="{BB962C8B-B14F-4D97-AF65-F5344CB8AC3E}">
        <p14:creationId xmlns:p14="http://schemas.microsoft.com/office/powerpoint/2010/main" val="400614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3F700C-A57B-934A-A1A8-3389E33D172B}"/>
              </a:ext>
            </a:extLst>
          </p:cNvPr>
          <p:cNvSpPr>
            <a:spLocks noGrp="1"/>
          </p:cNvSpPr>
          <p:nvPr>
            <p:ph type="title"/>
          </p:nvPr>
        </p:nvSpPr>
        <p:spPr>
          <a:xfrm>
            <a:off x="35496" y="228600"/>
            <a:ext cx="9001000" cy="758952"/>
          </a:xfrm>
        </p:spPr>
        <p:txBody>
          <a:bodyPr>
            <a:normAutofit/>
          </a:bodyPr>
          <a:lstStyle/>
          <a:p>
            <a:r>
              <a:rPr lang="fr-FR" sz="3200" dirty="0"/>
              <a:t>Les études au collège : le Livret Scolaire Unique (LSU)</a:t>
            </a:r>
          </a:p>
        </p:txBody>
      </p:sp>
      <p:sp>
        <p:nvSpPr>
          <p:cNvPr id="3" name="Espace réservé du contenu 2">
            <a:extLst>
              <a:ext uri="{FF2B5EF4-FFF2-40B4-BE49-F238E27FC236}">
                <a16:creationId xmlns:a16="http://schemas.microsoft.com/office/drawing/2014/main" id="{ADE94DB0-D81E-7B4D-ADC8-DE34C3B34FB7}"/>
              </a:ext>
            </a:extLst>
          </p:cNvPr>
          <p:cNvSpPr>
            <a:spLocks noGrp="1"/>
          </p:cNvSpPr>
          <p:nvPr>
            <p:ph sz="quarter" idx="1"/>
          </p:nvPr>
        </p:nvSpPr>
        <p:spPr/>
        <p:txBody>
          <a:bodyPr>
            <a:normAutofit lnSpcReduction="10000"/>
          </a:bodyPr>
          <a:lstStyle/>
          <a:p>
            <a:pPr algn="just"/>
            <a:r>
              <a:rPr lang="fr-FR" dirty="0"/>
              <a:t>Les parents y ont accès via leur compte </a:t>
            </a:r>
            <a:r>
              <a:rPr lang="fr-FR" dirty="0" err="1"/>
              <a:t>Educonnect</a:t>
            </a:r>
            <a:r>
              <a:rPr lang="fr-FR" dirty="0"/>
              <a:t> / Scolarité service (cf. infra).</a:t>
            </a:r>
          </a:p>
          <a:p>
            <a:pPr algn="just"/>
            <a:r>
              <a:rPr lang="fr-FR" dirty="0"/>
              <a:t>C’est un livret scolaire commun élémentaire-collège (6 à 16 ans).</a:t>
            </a:r>
          </a:p>
          <a:p>
            <a:pPr algn="just"/>
            <a:r>
              <a:rPr lang="fr-FR" dirty="0"/>
              <a:t>Accessible en ligne, il recense de façon précise les acquis de votre enfant. Chaque trimestre (ou semestre), les enseignants situent les progrès de l’élève dans les différentes matières. </a:t>
            </a:r>
          </a:p>
          <a:p>
            <a:pPr algn="just"/>
            <a:r>
              <a:rPr lang="fr-FR" dirty="0"/>
              <a:t>Y figurent aussi des appréciations, les éléments du programme travaillés, les difficultés rencontrées, les progrès constatés.</a:t>
            </a:r>
          </a:p>
          <a:p>
            <a:endParaRPr lang="fr-FR" dirty="0"/>
          </a:p>
        </p:txBody>
      </p:sp>
    </p:spTree>
    <p:extLst>
      <p:ext uri="{BB962C8B-B14F-4D97-AF65-F5344CB8AC3E}">
        <p14:creationId xmlns:p14="http://schemas.microsoft.com/office/powerpoint/2010/main" val="2939067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1986" y="342536"/>
            <a:ext cx="8534400" cy="758428"/>
          </a:xfrm>
        </p:spPr>
        <p:txBody>
          <a:bodyPr>
            <a:normAutofit fontScale="90000"/>
          </a:bodyPr>
          <a:lstStyle/>
          <a:p>
            <a:r>
              <a:rPr lang="fr-FR" dirty="0"/>
              <a:t>Les matières et horaires hebdomadaires </a:t>
            </a:r>
            <a:br>
              <a:rPr lang="fr-FR" dirty="0"/>
            </a:br>
            <a:r>
              <a:rPr lang="fr-FR" dirty="0"/>
              <a:t>de la classe de 6</a:t>
            </a:r>
            <a:r>
              <a:rPr lang="fr-FR" baseline="30000" dirty="0"/>
              <a:t>ème</a:t>
            </a:r>
            <a:endParaRPr lang="fr-FR" dirty="0">
              <a:solidFill>
                <a:schemeClr val="accent6"/>
              </a:solidFill>
            </a:endParaRPr>
          </a:p>
        </p:txBody>
      </p:sp>
      <p:sp>
        <p:nvSpPr>
          <p:cNvPr id="3" name="Espace réservé du contenu 2"/>
          <p:cNvSpPr>
            <a:spLocks noGrp="1"/>
          </p:cNvSpPr>
          <p:nvPr>
            <p:ph sz="quarter" idx="1"/>
          </p:nvPr>
        </p:nvSpPr>
        <p:spPr>
          <a:xfrm>
            <a:off x="179512" y="1196752"/>
            <a:ext cx="8786874" cy="5112568"/>
          </a:xfrm>
        </p:spPr>
        <p:txBody>
          <a:bodyPr>
            <a:normAutofit fontScale="92500" lnSpcReduction="20000"/>
          </a:bodyPr>
          <a:lstStyle/>
          <a:p>
            <a:endParaRPr lang="fr-FR" sz="2000" dirty="0"/>
          </a:p>
          <a:p>
            <a:endParaRPr lang="fr-FR" sz="2000" dirty="0"/>
          </a:p>
          <a:p>
            <a:pPr marL="2677680" indent="0" algn="ctr">
              <a:buNone/>
            </a:pPr>
            <a:r>
              <a:rPr lang="fr-FR" sz="2000" dirty="0"/>
              <a:t> </a:t>
            </a:r>
          </a:p>
          <a:p>
            <a:pPr marL="2677680" indent="0" algn="ctr">
              <a:buNone/>
            </a:pPr>
            <a:endParaRPr lang="fr-FR" sz="2000" i="1" u="sng" dirty="0"/>
          </a:p>
          <a:p>
            <a:pPr marL="2677680" indent="0" algn="ctr">
              <a:buNone/>
            </a:pPr>
            <a:endParaRPr lang="fr-FR" sz="2000" i="1" u="sng" dirty="0"/>
          </a:p>
          <a:p>
            <a:pPr marL="2677680" indent="0" algn="ctr">
              <a:buNone/>
            </a:pPr>
            <a:endParaRPr lang="fr-FR" sz="2000" i="1" u="sng" dirty="0"/>
          </a:p>
          <a:p>
            <a:pPr marL="2677680" indent="0" algn="ctr">
              <a:buNone/>
            </a:pPr>
            <a:endParaRPr lang="fr-FR" sz="2000" i="1" u="sng" dirty="0"/>
          </a:p>
          <a:p>
            <a:pPr marL="0" indent="0" algn="ctr">
              <a:buNone/>
            </a:pPr>
            <a:endParaRPr lang="fr-FR" sz="2000" i="1" u="sng" dirty="0"/>
          </a:p>
          <a:p>
            <a:pPr marL="0" indent="0" algn="ctr">
              <a:buNone/>
            </a:pPr>
            <a:endParaRPr lang="fr-FR" sz="2000" i="1" u="sng" dirty="0"/>
          </a:p>
          <a:p>
            <a:pPr marL="0" indent="0" algn="ctr">
              <a:buNone/>
            </a:pPr>
            <a:r>
              <a:rPr lang="fr-FR" sz="2000" i="1" u="sng" dirty="0"/>
              <a:t>TOTAL : 25h de cours + 0h30 à 1h de Devoirs faits</a:t>
            </a:r>
          </a:p>
          <a:p>
            <a:pPr marL="0" indent="0">
              <a:spcBef>
                <a:spcPts val="1200"/>
              </a:spcBef>
              <a:buNone/>
            </a:pPr>
            <a:r>
              <a:rPr lang="fr-FR" sz="2000" i="1" u="sng" dirty="0"/>
              <a:t>Plus éventuellement</a:t>
            </a:r>
            <a:r>
              <a:rPr lang="fr-FR" sz="2000" i="1" dirty="0"/>
              <a:t> </a:t>
            </a:r>
            <a:r>
              <a:rPr lang="fr-FR" sz="2000" dirty="0"/>
              <a:t>:</a:t>
            </a:r>
          </a:p>
          <a:p>
            <a:pPr marL="0"/>
            <a:r>
              <a:rPr lang="fr-FR" sz="2000" u="sng" dirty="0"/>
              <a:t>Dispositif « bilangue » Anglais-Espagnol</a:t>
            </a:r>
            <a:r>
              <a:rPr lang="fr-FR" sz="2000" dirty="0"/>
              <a:t> : 2h (Anglais 3h – Espagnol 3h)</a:t>
            </a:r>
          </a:p>
          <a:p>
            <a:pPr marL="0"/>
            <a:r>
              <a:rPr lang="fr-FR" sz="2000" u="sng" dirty="0"/>
              <a:t>Option « FCA » - Français et Culture Antique</a:t>
            </a:r>
            <a:r>
              <a:rPr lang="fr-FR" sz="2000" dirty="0"/>
              <a:t> » : 1h </a:t>
            </a:r>
          </a:p>
          <a:p>
            <a:pPr marL="0"/>
            <a:r>
              <a:rPr lang="fr-FR" sz="2000" u="sng" dirty="0"/>
              <a:t>Chorale</a:t>
            </a:r>
            <a:r>
              <a:rPr lang="fr-FR" sz="2000" dirty="0"/>
              <a:t> : 1h</a:t>
            </a:r>
          </a:p>
          <a:p>
            <a:pPr marL="0"/>
            <a:r>
              <a:rPr lang="fr-FR" sz="2000" dirty="0"/>
              <a:t>AS – Association Sportive</a:t>
            </a:r>
          </a:p>
          <a:p>
            <a:pPr marL="0"/>
            <a:r>
              <a:rPr lang="fr-FR" sz="2000" dirty="0"/>
              <a:t>Clubs (théâtre, relaxation…).</a:t>
            </a:r>
          </a:p>
          <a:p>
            <a:pPr marL="0" indent="0">
              <a:buNone/>
            </a:pPr>
            <a:endParaRPr lang="fr-FR" sz="2000" dirty="0"/>
          </a:p>
          <a:p>
            <a:pPr marL="0" indent="0">
              <a:buNone/>
            </a:pPr>
            <a:endParaRPr lang="fr-FR" sz="2000" dirty="0"/>
          </a:p>
          <a:p>
            <a:pPr marL="0" indent="0">
              <a:buNone/>
            </a:pPr>
            <a:endParaRPr lang="fr-FR" sz="2000" dirty="0"/>
          </a:p>
        </p:txBody>
      </p:sp>
      <p:pic>
        <p:nvPicPr>
          <p:cNvPr id="4" name="Image 3">
            <a:extLst>
              <a:ext uri="{FF2B5EF4-FFF2-40B4-BE49-F238E27FC236}">
                <a16:creationId xmlns:a16="http://schemas.microsoft.com/office/drawing/2014/main" id="{BB861CB6-06A8-42CD-AE10-9B541B174C37}"/>
              </a:ext>
            </a:extLst>
          </p:cNvPr>
          <p:cNvPicPr>
            <a:picLocks noChangeAspect="1"/>
          </p:cNvPicPr>
          <p:nvPr/>
        </p:nvPicPr>
        <p:blipFill>
          <a:blip r:embed="rId2"/>
          <a:stretch>
            <a:fillRect/>
          </a:stretch>
        </p:blipFill>
        <p:spPr>
          <a:xfrm>
            <a:off x="1821924" y="1664804"/>
            <a:ext cx="5500152" cy="208823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E4CC23A4C99F469B9858BBF0AE8FFC" ma:contentTypeVersion="1" ma:contentTypeDescription="Crée un document." ma:contentTypeScope="" ma:versionID="77f32e495eec883ac8cc7fb410ca4759">
  <xsd:schema xmlns:xsd="http://www.w3.org/2001/XMLSchema" xmlns:p="http://schemas.microsoft.com/office/2006/metadata/properties" xmlns:ns1="http://schemas.microsoft.com/sharepoint/v3" targetNamespace="http://schemas.microsoft.com/office/2006/metadata/properties" ma:root="true" ma:fieldsID="ee565551e1a1637f9df0223e78db73b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ADB954-7939-498F-8F41-016EED700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AF72873-0CAE-4559-9314-55FBC641AFB7}">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schemas.microsoft.com/sharepoint/v3"/>
    <ds:schemaRef ds:uri="http://purl.org/dc/elements/1.1/"/>
    <ds:schemaRef ds:uri="http://purl.org/dc/terms/"/>
    <ds:schemaRef ds:uri="http://www.w3.org/XML/1998/namespace"/>
  </ds:schemaRefs>
</ds:datastoreItem>
</file>

<file path=customXml/itemProps3.xml><?xml version="1.0" encoding="utf-8"?>
<ds:datastoreItem xmlns:ds="http://schemas.openxmlformats.org/officeDocument/2006/customXml" ds:itemID="{E4A7CBB5-BF84-4DDA-B0ED-F683CFBDFD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17134</TotalTime>
  <Words>1777</Words>
  <Application>Microsoft Office PowerPoint</Application>
  <PresentationFormat>Affichage à l'écran (4:3)</PresentationFormat>
  <Paragraphs>144</Paragraphs>
  <Slides>21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21</vt:i4>
      </vt:variant>
    </vt:vector>
  </HeadingPairs>
  <TitlesOfParts>
    <vt:vector size="28" baseType="lpstr">
      <vt:lpstr>Arial</vt:lpstr>
      <vt:lpstr>Calibri</vt:lpstr>
      <vt:lpstr>Courier New</vt:lpstr>
      <vt:lpstr>Times New Roman</vt:lpstr>
      <vt:lpstr>Wingdings</vt:lpstr>
      <vt:lpstr>Wingdings 2</vt:lpstr>
      <vt:lpstr>Civil</vt:lpstr>
      <vt:lpstr>Liaison CM2 – 6ème :  information aux parents d’élèves de CM2 mars 2026</vt:lpstr>
      <vt:lpstr>Thèmes abordés durant cette séance d’information :</vt:lpstr>
      <vt:lpstr>Présentation du collège Elsa Triolet</vt:lpstr>
      <vt:lpstr>Journée de liaison CM2-6ème et rentrée 2026</vt:lpstr>
      <vt:lpstr>Le collège dans le système français</vt:lpstr>
      <vt:lpstr>Les études au collège : les cycles d’enseignement</vt:lpstr>
      <vt:lpstr>Les études au collège : la 6ème dernière année du Cycle 3</vt:lpstr>
      <vt:lpstr>Les études au collège : le Livret Scolaire Unique (LSU)</vt:lpstr>
      <vt:lpstr>Les matières et horaires hebdomadaires  de la classe de 6ème</vt:lpstr>
      <vt:lpstr>FCA – Français et Culture Antique</vt:lpstr>
      <vt:lpstr>Les horaires du collège Elsa Triolet</vt:lpstr>
      <vt:lpstr>Educonnect - l’ENT* (Mon ENT Occitanie) et Pronote :  des outils numériques au service des élèves et des parents</vt:lpstr>
      <vt:lpstr>Les différences essentielles CM2 – 6ème</vt:lpstr>
      <vt:lpstr>Les différences essentielles CM2 – 6ème (suite)</vt:lpstr>
      <vt:lpstr>Une autre vie d’élève… vers l’autonomie !</vt:lpstr>
      <vt:lpstr>CM2 – 6ème : une rupture accompagnée</vt:lpstr>
      <vt:lpstr>En fin de 3ème les élèves passeront le Brevet (DNB*).</vt:lpstr>
      <vt:lpstr>Après le collège</vt:lpstr>
      <vt:lpstr>Présentation PowerPoint</vt:lpstr>
      <vt:lpstr>Quelques conseils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Hervé</dc:creator>
  <cp:lastModifiedBy>admin</cp:lastModifiedBy>
  <cp:revision>371</cp:revision>
  <cp:lastPrinted>2026-03-10T08:25:35Z</cp:lastPrinted>
  <dcterms:modified xsi:type="dcterms:W3CDTF">2026-03-10T15:41:16Z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0x010100C3E4CC23A4C99F469B9858BBF0AE8FFC</vt:lpwstr>
  </property>
</Properties>
</file>